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74" roundtripDataSignature="AMtx7mgL9UedCjgFwTZJvM0uZv3ZeWeSt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30" Type="http://schemas.openxmlformats.org/officeDocument/2006/relationships/slide" Target="slides/slide25.xml"/><Relationship Id="rId74" Type="http://customschemas.google.com/relationships/presentationmetadata" Target="metadata"/><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png>
</file>

<file path=ppt/media/image37.png>
</file>

<file path=ppt/media/image38.png>
</file>

<file path=ppt/media/image39.png>
</file>

<file path=ppt/media/image4.jpg>
</file>

<file path=ppt/media/image40.png>
</file>

<file path=ppt/media/image42.png>
</file>

<file path=ppt/media/image43.png>
</file>

<file path=ppt/media/image44.png>
</file>

<file path=ppt/media/image45.jpg>
</file>

<file path=ppt/media/image46.png>
</file>

<file path=ppt/media/image48.jpg>
</file>

<file path=ppt/media/image49.png>
</file>

<file path=ppt/media/image5.png>
</file>

<file path=ppt/media/image50.png>
</file>

<file path=ppt/media/image51.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7" name="Google Shape;147;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0" name="Google Shape;160;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4" name="Google Shape;17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0" name="Google Shape;180;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1" name="Google Shape;191;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6" name="Google Shape;206;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3" name="Google Shape;213;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9" name="Google Shape;219;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6" name="Google Shape;226;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0" name="Google Shape;240;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7" name="Google Shape;247;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3" name="Google Shape;253;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0" name="Google Shape;260;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5cd8225e17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g25cd8225e17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8" name="Google Shape;268;g25cd8225e17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5cd8225e17_0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4" name="Google Shape;274;g25cd8225e17_0_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5" name="Google Shape;275;g25cd8225e17_0_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5cd8225e17_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1" name="Google Shape;281;g25cd8225e17_0_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2" name="Google Shape;282;g25cd8225e17_0_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 name="Google Shape;100;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5cd8225e17_0_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8" name="Google Shape;288;g25cd8225e17_0_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9" name="Google Shape;289;g25cd8225e17_0_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5" name="Google Shape;295;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1" name="Google Shape;301;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7" name="Google Shape;307;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5" name="Google Shape;315;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4" name="Google Shape;324;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 name="Google Shape;330;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331" name="Google Shape;331;p3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9" name="Google Shape;339;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5" name="Google Shape;345;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1" name="Google Shape;351;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7" name="Google Shape;107;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8" name="Google Shape;358;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9" name="Google Shape;369;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6" name="Google Shape;376;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3" name="Google Shape;383;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4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9" name="Google Shape;389;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4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5" name="Google Shape;405;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2" name="Google Shape;412;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8" name="Google Shape;418;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4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7" name="Google Shape;427;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4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6" name="Google Shape;436;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3" name="Google Shape;11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4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5" name="Google Shape;445;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p4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1" name="Google Shape;451;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4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7" name="Google Shape;457;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5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4" name="Google Shape;464;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5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0" name="Google Shape;470;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7" name="Google Shape;477;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p5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3" name="Google Shape;483;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5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9" name="Google Shape;489;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p5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0" name="Google Shape;500;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p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6" name="Google Shape;506;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0" name="Google Shape;120;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6" name="Google Shape;516;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5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2" name="Google Shape;522;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5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8" name="Google Shape;528;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p6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5" name="Google Shape;535;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p6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1" name="Google Shape;541;p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6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1" name="Google Shape;551;p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6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7" name="Google Shape;557;p6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6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3" name="Google Shape;563;p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p6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9" name="Google Shape;569;p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 name="Google Shape;126;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0" name="Google Shape;140;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67"/>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67"/>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6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6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6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7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76"/>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7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7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7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77"/>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77"/>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7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7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7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 name="Shape 21"/>
        <p:cNvGrpSpPr/>
        <p:nvPr/>
      </p:nvGrpSpPr>
      <p:grpSpPr>
        <a:xfrm>
          <a:off x="0" y="0"/>
          <a:ext cx="0" cy="0"/>
          <a:chOff x="0" y="0"/>
          <a:chExt cx="0" cy="0"/>
        </a:xfrm>
      </p:grpSpPr>
      <p:sp>
        <p:nvSpPr>
          <p:cNvPr id="22" name="Google Shape;22;p6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6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24" name="Google Shape;24;p6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25" name="Google Shape;25;p6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6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6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6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6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1" name="Google Shape;31;p6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6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6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7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7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7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7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9" name="Shape 39"/>
        <p:cNvGrpSpPr/>
        <p:nvPr/>
      </p:nvGrpSpPr>
      <p:grpSpPr>
        <a:xfrm>
          <a:off x="0" y="0"/>
          <a:ext cx="0" cy="0"/>
          <a:chOff x="0" y="0"/>
          <a:chExt cx="0" cy="0"/>
        </a:xfrm>
      </p:grpSpPr>
      <p:sp>
        <p:nvSpPr>
          <p:cNvPr id="40" name="Google Shape;40;p7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7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2" name="Google Shape;42;p7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3" name="Google Shape;43;p7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4" name="Google Shape;44;p7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5" name="Google Shape;45;p7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7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7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8" name="Shape 48"/>
        <p:cNvGrpSpPr/>
        <p:nvPr/>
      </p:nvGrpSpPr>
      <p:grpSpPr>
        <a:xfrm>
          <a:off x="0" y="0"/>
          <a:ext cx="0" cy="0"/>
          <a:chOff x="0" y="0"/>
          <a:chExt cx="0" cy="0"/>
        </a:xfrm>
      </p:grpSpPr>
      <p:sp>
        <p:nvSpPr>
          <p:cNvPr id="49" name="Google Shape;49;p71"/>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71"/>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51" name="Google Shape;51;p7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7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7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7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7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74"/>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74"/>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1" name="Google Shape;61;p74"/>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2" name="Google Shape;62;p7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7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7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75"/>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75"/>
          <p:cNvSpPr/>
          <p:nvPr>
            <p:ph idx="2" type="pic"/>
          </p:nvPr>
        </p:nvSpPr>
        <p:spPr>
          <a:xfrm>
            <a:off x="1792288" y="612775"/>
            <a:ext cx="5486400" cy="4114800"/>
          </a:xfrm>
          <a:prstGeom prst="rect">
            <a:avLst/>
          </a:prstGeom>
          <a:noFill/>
          <a:ln>
            <a:noFill/>
          </a:ln>
        </p:spPr>
      </p:sp>
      <p:sp>
        <p:nvSpPr>
          <p:cNvPr id="68" name="Google Shape;68;p75"/>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7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7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7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6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6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6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6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6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ct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b="1" sz="1400">
              <a:solidFill>
                <a:srgbClr val="FFFFFF"/>
              </a:solidFil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www.oecdbetterlifeindex.org" TargetMode="Externa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6.png"/><Relationship Id="rId5"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www.perceptualedge.com/articles/visual_business_intelligence/dual-scaled_axes.pdf" TargetMode="External"/><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2.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1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2.png"/><Relationship Id="rId4" Type="http://schemas.openxmlformats.org/officeDocument/2006/relationships/image" Target="../media/image27.png"/><Relationship Id="rId5" Type="http://schemas.openxmlformats.org/officeDocument/2006/relationships/image" Target="../media/image2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6.jpg"/><Relationship Id="rId4" Type="http://schemas.openxmlformats.org/officeDocument/2006/relationships/hyperlink" Target="http://www.perceptualedge.com/example12.php"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2.png"/><Relationship Id="rId4" Type="http://schemas.openxmlformats.org/officeDocument/2006/relationships/image" Target="../media/image36.png"/><Relationship Id="rId5" Type="http://schemas.openxmlformats.org/officeDocument/2006/relationships/image" Target="../media/image2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8.png"/><Relationship Id="rId4" Type="http://schemas.openxmlformats.org/officeDocument/2006/relationships/image" Target="../media/image30.png"/><Relationship Id="rId5" Type="http://schemas.openxmlformats.org/officeDocument/2006/relationships/image" Target="../media/image2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 Id="rId3" Type="http://schemas.openxmlformats.org/officeDocument/2006/relationships/image" Target="../media/image50.png"/><Relationship Id="rId4" Type="http://schemas.openxmlformats.org/officeDocument/2006/relationships/image" Target="../media/image3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 Id="rId3" Type="http://schemas.openxmlformats.org/officeDocument/2006/relationships/image" Target="../media/image38.png"/><Relationship Id="rId4" Type="http://schemas.openxmlformats.org/officeDocument/2006/relationships/image" Target="../media/image4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4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gi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45.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48.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4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4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 Id="rId3" Type="http://schemas.openxmlformats.org/officeDocument/2006/relationships/image" Target="../media/image44.png"/><Relationship Id="rId4" Type="http://schemas.openxmlformats.org/officeDocument/2006/relationships/image" Target="../media/image4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51.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3.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hyperlink" Target="http://www.nytimes.com/2008/04/01/science/01prof.html?ex=1364702400&amp;en=c8f70d006f87dbd9&amp;ei=5088&amp;partner=rssnyt&amp;emc=rs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jpg"/><Relationship Id="rId4" Type="http://schemas.openxmlformats.org/officeDocument/2006/relationships/hyperlink" Target="http://e.fastcompany.net/multisite_files/fastcompany/imagecache/slideshow_large/slideshow/2013/12/3023118-slide-1671897-inline-inline-zoom-all-stars-east.jpg" TargetMode="External"/><Relationship Id="rId5" Type="http://schemas.openxmlformats.org/officeDocument/2006/relationships/hyperlink" Target="http://e.fastcompany.net/multisite_files/fastcompany/imagecache/slideshow_large/slideshow/2013/12/3023118-slide-1671897-inline-inline-zoom-all-stars-east.jp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Lecture 5</a:t>
            </a:r>
            <a:endParaRPr/>
          </a:p>
        </p:txBody>
      </p:sp>
      <p:sp>
        <p:nvSpPr>
          <p:cNvPr id="89" name="Google Shape;89;p1"/>
          <p:cNvSpPr txBox="1"/>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rgbClr val="888888"/>
                </a:solidFill>
                <a:latin typeface="Calibri"/>
                <a:ea typeface="Calibri"/>
                <a:cs typeface="Calibri"/>
                <a:sym typeface="Calibri"/>
              </a:rPr>
              <a:t>STAT 451 VISUALIZING DATA</a:t>
            </a:r>
            <a:endParaRPr b="0" i="0" sz="3200" u="none" cap="none" strike="noStrike">
              <a:solidFill>
                <a:srgbClr val="888888"/>
              </a:solidFill>
              <a:latin typeface="Calibri"/>
              <a:ea typeface="Calibri"/>
              <a:cs typeface="Calibri"/>
              <a:sym typeface="Calibri"/>
            </a:endParaRPr>
          </a:p>
          <a:p>
            <a:pPr indent="0" lvl="0" marL="0" marR="0" rtl="0" algn="ctr">
              <a:lnSpc>
                <a:spcPct val="100000"/>
              </a:lnSpc>
              <a:spcBef>
                <a:spcPts val="640"/>
              </a:spcBef>
              <a:spcAft>
                <a:spcPts val="0"/>
              </a:spcAft>
              <a:buClr>
                <a:srgbClr val="000000"/>
              </a:buClr>
              <a:buSzPts val="3200"/>
              <a:buFont typeface="Arial"/>
              <a:buNone/>
            </a:pPr>
            <a:r>
              <a:rPr b="0" i="0" lang="en-US" sz="3200" u="none" cap="none" strike="noStrike">
                <a:solidFill>
                  <a:srgbClr val="888888"/>
                </a:solidFill>
                <a:latin typeface="Calibri"/>
                <a:ea typeface="Calibri"/>
                <a:cs typeface="Calibri"/>
                <a:sym typeface="Calibri"/>
              </a:rPr>
              <a:t>Fall 202</a:t>
            </a:r>
            <a:r>
              <a:rPr lang="en-US" sz="3200">
                <a:solidFill>
                  <a:srgbClr val="888888"/>
                </a:solidFill>
                <a:latin typeface="Calibri"/>
                <a:ea typeface="Calibri"/>
                <a:cs typeface="Calibri"/>
                <a:sym typeface="Calibri"/>
              </a:rPr>
              <a:t>4</a:t>
            </a:r>
            <a:endParaRPr b="0" i="0" sz="3200" u="none" cap="none" strike="noStrike">
              <a:solidFill>
                <a:srgbClr val="888888"/>
              </a:solidFill>
              <a:latin typeface="Calibri"/>
              <a:ea typeface="Calibri"/>
              <a:cs typeface="Calibri"/>
              <a:sym typeface="Calibri"/>
            </a:endParaRPr>
          </a:p>
        </p:txBody>
      </p:sp>
      <p:sp>
        <p:nvSpPr>
          <p:cNvPr id="90" name="Google Shape;90;p1"/>
          <p:cNvSpPr txBox="1"/>
          <p:nvPr/>
        </p:nvSpPr>
        <p:spPr>
          <a:xfrm>
            <a:off x="266700" y="6515100"/>
            <a:ext cx="8620200" cy="24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Many thanks to Prof. Abel Rodriguez, many slides from this course are adapted from his data visualization class.</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decorative version of star plots</a:t>
            </a:r>
            <a:endParaRPr/>
          </a:p>
        </p:txBody>
      </p:sp>
      <p:sp>
        <p:nvSpPr>
          <p:cNvPr id="150" name="Google Shape;150;p10"/>
          <p:cNvSpPr txBox="1"/>
          <p:nvPr>
            <p:ph idx="1" type="body"/>
          </p:nvPr>
        </p:nvSpPr>
        <p:spPr>
          <a:xfrm>
            <a:off x="228600" y="1417638"/>
            <a:ext cx="4114800" cy="5059362"/>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lnSpc>
                <a:spcPct val="100000"/>
              </a:lnSpc>
              <a:spcBef>
                <a:spcPts val="0"/>
              </a:spcBef>
              <a:spcAft>
                <a:spcPts val="0"/>
              </a:spcAft>
              <a:buClr>
                <a:schemeClr val="dk1"/>
              </a:buClr>
              <a:buSzPct val="100000"/>
              <a:buChar char="•"/>
            </a:pPr>
            <a:r>
              <a:rPr lang="en-US"/>
              <a:t>A decorative variant of this graph that uses flowers instead of stars (with each petal encoding one variable) can be seen at</a:t>
            </a:r>
            <a:endParaRPr/>
          </a:p>
          <a:p>
            <a:pPr indent="0" lvl="0" marL="0" rtl="0" algn="l">
              <a:lnSpc>
                <a:spcPct val="100000"/>
              </a:lnSpc>
              <a:spcBef>
                <a:spcPts val="259"/>
              </a:spcBef>
              <a:spcAft>
                <a:spcPts val="0"/>
              </a:spcAft>
              <a:buClr>
                <a:schemeClr val="dk1"/>
              </a:buClr>
              <a:buSzPct val="100000"/>
              <a:buNone/>
            </a:pPr>
            <a:r>
              <a:rPr lang="en-US" sz="1400"/>
              <a:t>	</a:t>
            </a:r>
            <a:r>
              <a:rPr lang="en-US" sz="1400" u="sng">
                <a:solidFill>
                  <a:schemeClr val="hlink"/>
                </a:solidFill>
                <a:hlinkClick r:id="rId3"/>
              </a:rPr>
              <a:t>http://www.oecdbetterlifeindex.org</a:t>
            </a:r>
            <a:endParaRPr sz="1400"/>
          </a:p>
          <a:p>
            <a:pPr indent="-342900" lvl="0" marL="342900" rtl="0" algn="l">
              <a:lnSpc>
                <a:spcPct val="100000"/>
              </a:lnSpc>
              <a:spcBef>
                <a:spcPts val="518"/>
              </a:spcBef>
              <a:spcAft>
                <a:spcPts val="0"/>
              </a:spcAft>
              <a:buClr>
                <a:schemeClr val="dk1"/>
              </a:buClr>
              <a:buSzPct val="100000"/>
              <a:buChar char="•"/>
            </a:pPr>
            <a:r>
              <a:rPr lang="en-US"/>
              <a:t>The length of the petal represents the country score on that variable, the width the importance you have assigned to it, the position on the y axis the weighted average (index). </a:t>
            </a:r>
            <a:endParaRPr/>
          </a:p>
        </p:txBody>
      </p:sp>
      <p:pic>
        <p:nvPicPr>
          <p:cNvPr descr="OECDbetterlife.png" id="151" name="Google Shape;151;p10"/>
          <p:cNvPicPr preferRelativeResize="0"/>
          <p:nvPr>
            <p:ph idx="2" type="body"/>
          </p:nvPr>
        </p:nvPicPr>
        <p:blipFill rotWithShape="1">
          <a:blip r:embed="rId4">
            <a:alphaModFix/>
          </a:blip>
          <a:srcRect b="-61214" l="0" r="0" t="-61215"/>
          <a:stretch/>
        </p:blipFill>
        <p:spPr>
          <a:xfrm>
            <a:off x="4343400" y="1600200"/>
            <a:ext cx="4572000" cy="452596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Encoding through shape</a:t>
            </a:r>
            <a:endParaRPr/>
          </a:p>
        </p:txBody>
      </p:sp>
      <p:sp>
        <p:nvSpPr>
          <p:cNvPr id="157" name="Google Shape;157;p11"/>
          <p:cNvSpPr txBox="1"/>
          <p:nvPr>
            <p:ph idx="1" type="body"/>
          </p:nvPr>
        </p:nvSpPr>
        <p:spPr>
          <a:xfrm>
            <a:off x="457200" y="1295400"/>
            <a:ext cx="8229600" cy="5334000"/>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3200"/>
              <a:buChar char="•"/>
            </a:pPr>
            <a:r>
              <a:rPr lang="en-US"/>
              <a:t>Remember that, when using lines to represent your data, additional information can be encoded through:</a:t>
            </a:r>
            <a:endParaRPr/>
          </a:p>
          <a:p>
            <a:pPr indent="-285750" lvl="1" marL="742950" rtl="0" algn="l">
              <a:lnSpc>
                <a:spcPct val="100000"/>
              </a:lnSpc>
              <a:spcBef>
                <a:spcPts val="560"/>
              </a:spcBef>
              <a:spcAft>
                <a:spcPts val="0"/>
              </a:spcAft>
              <a:buClr>
                <a:schemeClr val="dk1"/>
              </a:buClr>
              <a:buSzPts val="2800"/>
              <a:buChar char="–"/>
            </a:pPr>
            <a:r>
              <a:rPr lang="en-US"/>
              <a:t>Categorical data:  Line style (solid, dashed, dotted, dashed-dotted)</a:t>
            </a:r>
            <a:endParaRPr/>
          </a:p>
          <a:p>
            <a:pPr indent="-285750" lvl="1" marL="742950" rtl="0" algn="l">
              <a:lnSpc>
                <a:spcPct val="100000"/>
              </a:lnSpc>
              <a:spcBef>
                <a:spcPts val="560"/>
              </a:spcBef>
              <a:spcAft>
                <a:spcPts val="0"/>
              </a:spcAft>
              <a:buClr>
                <a:schemeClr val="dk1"/>
              </a:buClr>
              <a:buSzPts val="2800"/>
              <a:buChar char="–"/>
            </a:pPr>
            <a:r>
              <a:rPr lang="en-US"/>
              <a:t>Either categorical or quantitative:  Line width.</a:t>
            </a:r>
            <a:endParaRPr/>
          </a:p>
          <a:p>
            <a:pPr indent="-342900" lvl="0" marL="342900" rtl="0" algn="l">
              <a:lnSpc>
                <a:spcPct val="100000"/>
              </a:lnSpc>
              <a:spcBef>
                <a:spcPts val="640"/>
              </a:spcBef>
              <a:spcAft>
                <a:spcPts val="0"/>
              </a:spcAft>
              <a:buClr>
                <a:schemeClr val="dk1"/>
              </a:buClr>
              <a:buSzPts val="3200"/>
              <a:buChar char="•"/>
            </a:pPr>
            <a:r>
              <a:rPr lang="en-US"/>
              <a:t>Line styles don’t work as well as well chosen colors to encode categorical variables.</a:t>
            </a:r>
            <a:endParaRPr/>
          </a:p>
          <a:p>
            <a:pPr indent="-342900" lvl="0" marL="342900" rtl="0" algn="l">
              <a:lnSpc>
                <a:spcPct val="100000"/>
              </a:lnSpc>
              <a:spcBef>
                <a:spcPts val="640"/>
              </a:spcBef>
              <a:spcAft>
                <a:spcPts val="0"/>
              </a:spcAft>
              <a:buClr>
                <a:schemeClr val="dk1"/>
              </a:buClr>
              <a:buSzPts val="3200"/>
              <a:buChar char="•"/>
            </a:pPr>
            <a:r>
              <a:rPr lang="en-US"/>
              <a:t>Line widths can be effective at showing the “big picture” but do not allow for accurate comparisons.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Take-home message</a:t>
            </a:r>
            <a:endParaRPr/>
          </a:p>
        </p:txBody>
      </p:sp>
      <p:sp>
        <p:nvSpPr>
          <p:cNvPr id="163" name="Google Shape;163;p12"/>
          <p:cNvSpPr txBox="1"/>
          <p:nvPr>
            <p:ph idx="1" type="body"/>
          </p:nvPr>
        </p:nvSpPr>
        <p:spPr>
          <a:xfrm>
            <a:off x="457200" y="1295400"/>
            <a:ext cx="8229600" cy="5105400"/>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lnSpc>
                <a:spcPct val="100000"/>
              </a:lnSpc>
              <a:spcBef>
                <a:spcPts val="0"/>
              </a:spcBef>
              <a:spcAft>
                <a:spcPts val="0"/>
              </a:spcAft>
              <a:buClr>
                <a:schemeClr val="dk1"/>
              </a:buClr>
              <a:buSzPct val="100000"/>
              <a:buChar char="•"/>
            </a:pPr>
            <a:r>
              <a:rPr lang="en-US"/>
              <a:t>When representing continuous data, remember the scale, but also keep in mind what the goal of the particular graph is:</a:t>
            </a:r>
            <a:endParaRPr/>
          </a:p>
          <a:p>
            <a:pPr indent="-285750" lvl="1" marL="742950" rtl="0" algn="l">
              <a:lnSpc>
                <a:spcPct val="100000"/>
              </a:lnSpc>
              <a:spcBef>
                <a:spcPts val="518"/>
              </a:spcBef>
              <a:spcAft>
                <a:spcPts val="0"/>
              </a:spcAft>
              <a:buClr>
                <a:schemeClr val="dk1"/>
              </a:buClr>
              <a:buSzPct val="100000"/>
              <a:buChar char="–"/>
            </a:pPr>
            <a:r>
              <a:rPr lang="en-US"/>
              <a:t>If accurate comparisons are important, try to focus on visual cues at the top of the cognitive hierarchy (position, length).</a:t>
            </a:r>
            <a:endParaRPr/>
          </a:p>
          <a:p>
            <a:pPr indent="-285750" lvl="1" marL="742950" rtl="0" algn="l">
              <a:lnSpc>
                <a:spcPct val="100000"/>
              </a:lnSpc>
              <a:spcBef>
                <a:spcPts val="518"/>
              </a:spcBef>
              <a:spcAft>
                <a:spcPts val="0"/>
              </a:spcAft>
              <a:buClr>
                <a:schemeClr val="dk1"/>
              </a:buClr>
              <a:buSzPct val="100000"/>
              <a:buChar char="–"/>
            </a:pPr>
            <a:r>
              <a:rPr lang="en-US"/>
              <a:t>If accurate comparisons are not important, then it is ok to use visual cues at the bottom of the hierarchy.</a:t>
            </a:r>
            <a:endParaRPr/>
          </a:p>
          <a:p>
            <a:pPr indent="-342900" lvl="0" marL="342900" rtl="0" algn="l">
              <a:lnSpc>
                <a:spcPct val="100000"/>
              </a:lnSpc>
              <a:spcBef>
                <a:spcPts val="592"/>
              </a:spcBef>
              <a:spcAft>
                <a:spcPts val="0"/>
              </a:spcAft>
              <a:buClr>
                <a:schemeClr val="dk1"/>
              </a:buClr>
              <a:buSzPct val="100000"/>
              <a:buChar char="•"/>
            </a:pPr>
            <a:r>
              <a:rPr lang="en-US"/>
              <a:t>Remember that some level of redundancy might be useful.</a:t>
            </a:r>
            <a:endParaRPr/>
          </a:p>
          <a:p>
            <a:pPr indent="-342900" lvl="0" marL="342900" rtl="0" algn="l">
              <a:lnSpc>
                <a:spcPct val="100000"/>
              </a:lnSpc>
              <a:spcBef>
                <a:spcPts val="592"/>
              </a:spcBef>
              <a:spcAft>
                <a:spcPts val="0"/>
              </a:spcAft>
              <a:buClr>
                <a:schemeClr val="dk1"/>
              </a:buClr>
              <a:buSzPct val="100000"/>
              <a:buChar char="•"/>
            </a:pPr>
            <a:r>
              <a:rPr lang="en-US"/>
              <a:t>Some visual cues can be used to emphasize … be careful not to mislead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Take-home message</a:t>
            </a:r>
            <a:endParaRPr/>
          </a:p>
        </p:txBody>
      </p:sp>
      <p:sp>
        <p:nvSpPr>
          <p:cNvPr id="169" name="Google Shape;169;p13"/>
          <p:cNvSpPr txBox="1"/>
          <p:nvPr>
            <p:ph idx="2" type="body"/>
          </p:nvPr>
        </p:nvSpPr>
        <p:spPr>
          <a:xfrm>
            <a:off x="4648200" y="1417638"/>
            <a:ext cx="4038600" cy="4983162"/>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2800"/>
              <a:buChar char="•"/>
            </a:pPr>
            <a:r>
              <a:rPr lang="en-US"/>
              <a:t>Accurate comparisons using the bar plot (position). Color used as a visual cue to point out regions above/below average</a:t>
            </a:r>
            <a:endParaRPr/>
          </a:p>
          <a:p>
            <a:pPr indent="-342900" lvl="0" marL="342900" rtl="0" algn="l">
              <a:lnSpc>
                <a:spcPct val="100000"/>
              </a:lnSpc>
              <a:spcBef>
                <a:spcPts val="560"/>
              </a:spcBef>
              <a:spcAft>
                <a:spcPts val="0"/>
              </a:spcAft>
              <a:buClr>
                <a:schemeClr val="dk1"/>
              </a:buClr>
              <a:buSzPts val="2800"/>
              <a:buChar char="•"/>
            </a:pPr>
            <a:r>
              <a:rPr lang="en-US"/>
              <a:t>General geographic sense from the map (color is fine here because we do not want to use the map for detailed comparisons).</a:t>
            </a:r>
            <a:endParaRPr/>
          </a:p>
        </p:txBody>
      </p:sp>
      <p:pic>
        <p:nvPicPr>
          <p:cNvPr descr="unemploymentinSpain.png" id="170" name="Google Shape;170;p13"/>
          <p:cNvPicPr preferRelativeResize="0"/>
          <p:nvPr>
            <p:ph idx="1" type="body"/>
          </p:nvPr>
        </p:nvPicPr>
        <p:blipFill rotWithShape="1">
          <a:blip r:embed="rId3">
            <a:alphaModFix/>
          </a:blip>
          <a:srcRect b="-63849" l="0" r="0" t="-63850"/>
          <a:stretch/>
        </p:blipFill>
        <p:spPr>
          <a:xfrm>
            <a:off x="457200" y="1600200"/>
            <a:ext cx="4038600" cy="4525963"/>
          </a:xfrm>
          <a:prstGeom prst="rect">
            <a:avLst/>
          </a:prstGeom>
          <a:noFill/>
          <a:ln>
            <a:noFill/>
          </a:ln>
        </p:spPr>
      </p:pic>
      <p:sp>
        <p:nvSpPr>
          <p:cNvPr id="171" name="Google Shape;171;p13"/>
          <p:cNvSpPr txBox="1"/>
          <p:nvPr/>
        </p:nvSpPr>
        <p:spPr>
          <a:xfrm>
            <a:off x="2027456" y="5042890"/>
            <a:ext cx="2468344"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Calibri"/>
                <a:ea typeface="Calibri"/>
                <a:cs typeface="Calibri"/>
                <a:sym typeface="Calibri"/>
              </a:rPr>
              <a:t>From “The Functional Art”, page  38.</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Coordinate systems</a:t>
            </a:r>
            <a:endParaRPr/>
          </a:p>
        </p:txBody>
      </p:sp>
      <p:sp>
        <p:nvSpPr>
          <p:cNvPr id="177" name="Google Shape;177;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The structured space and rules that dictate where the different shapes, lengths and colors go.</a:t>
            </a:r>
            <a:endParaRPr/>
          </a:p>
          <a:p>
            <a:pPr indent="-285750" lvl="1" marL="742950" rtl="0" algn="l">
              <a:lnSpc>
                <a:spcPct val="100000"/>
              </a:lnSpc>
              <a:spcBef>
                <a:spcPts val="560"/>
              </a:spcBef>
              <a:spcAft>
                <a:spcPts val="0"/>
              </a:spcAft>
              <a:buClr>
                <a:schemeClr val="dk1"/>
              </a:buClr>
              <a:buSzPts val="2800"/>
              <a:buChar char="–"/>
            </a:pPr>
            <a:r>
              <a:rPr lang="en-US"/>
              <a:t>Cartesian (Euclidean):  Easier to understand.</a:t>
            </a:r>
            <a:endParaRPr/>
          </a:p>
          <a:p>
            <a:pPr indent="-285750" lvl="1" marL="742950" rtl="0" algn="l">
              <a:lnSpc>
                <a:spcPct val="100000"/>
              </a:lnSpc>
              <a:spcBef>
                <a:spcPts val="560"/>
              </a:spcBef>
              <a:spcAft>
                <a:spcPts val="0"/>
              </a:spcAft>
              <a:buClr>
                <a:schemeClr val="dk1"/>
              </a:buClr>
              <a:buSzPts val="2800"/>
              <a:buChar char="–"/>
            </a:pPr>
            <a:r>
              <a:rPr lang="en-US"/>
              <a:t>Polar:  Less intuitive, but more appropriate for certain types of data (e.g., periodic).</a:t>
            </a:r>
            <a:endParaRPr/>
          </a:p>
          <a:p>
            <a:pPr indent="-285750" lvl="1" marL="742950" rtl="0" algn="l">
              <a:lnSpc>
                <a:spcPct val="100000"/>
              </a:lnSpc>
              <a:spcBef>
                <a:spcPts val="560"/>
              </a:spcBef>
              <a:spcAft>
                <a:spcPts val="0"/>
              </a:spcAft>
              <a:buClr>
                <a:schemeClr val="dk1"/>
              </a:buClr>
              <a:buSzPts val="2800"/>
              <a:buChar char="–"/>
            </a:pPr>
            <a:r>
              <a:rPr lang="en-US"/>
              <a:t>Geographic:  Helps us relate the numbers to specific location in the physical world.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Coordinate systems</a:t>
            </a:r>
            <a:endParaRPr/>
          </a:p>
        </p:txBody>
      </p:sp>
      <p:pic>
        <p:nvPicPr>
          <p:cNvPr descr="geographic.pdf" id="183" name="Google Shape;183;p15"/>
          <p:cNvPicPr preferRelativeResize="0"/>
          <p:nvPr/>
        </p:nvPicPr>
        <p:blipFill rotWithShape="1">
          <a:blip r:embed="rId3">
            <a:alphaModFix/>
          </a:blip>
          <a:srcRect b="0" l="0" r="0" t="0"/>
          <a:stretch/>
        </p:blipFill>
        <p:spPr>
          <a:xfrm>
            <a:off x="5715000" y="2514600"/>
            <a:ext cx="2971800" cy="1841500"/>
          </a:xfrm>
          <a:prstGeom prst="rect">
            <a:avLst/>
          </a:prstGeom>
          <a:noFill/>
          <a:ln>
            <a:noFill/>
          </a:ln>
        </p:spPr>
      </p:pic>
      <p:pic>
        <p:nvPicPr>
          <p:cNvPr descr="cartesian.pdf" id="184" name="Google Shape;184;p15"/>
          <p:cNvPicPr preferRelativeResize="0"/>
          <p:nvPr/>
        </p:nvPicPr>
        <p:blipFill rotWithShape="1">
          <a:blip r:embed="rId4">
            <a:alphaModFix/>
          </a:blip>
          <a:srcRect b="0" l="0" r="0" t="0"/>
          <a:stretch/>
        </p:blipFill>
        <p:spPr>
          <a:xfrm>
            <a:off x="457200" y="2514600"/>
            <a:ext cx="1993900" cy="1943100"/>
          </a:xfrm>
          <a:prstGeom prst="rect">
            <a:avLst/>
          </a:prstGeom>
          <a:noFill/>
          <a:ln>
            <a:noFill/>
          </a:ln>
        </p:spPr>
      </p:pic>
      <p:pic>
        <p:nvPicPr>
          <p:cNvPr descr="polar.pdf" id="185" name="Google Shape;185;p15"/>
          <p:cNvPicPr preferRelativeResize="0"/>
          <p:nvPr/>
        </p:nvPicPr>
        <p:blipFill rotWithShape="1">
          <a:blip r:embed="rId5">
            <a:alphaModFix/>
          </a:blip>
          <a:srcRect b="0" l="0" r="0" t="0"/>
          <a:stretch/>
        </p:blipFill>
        <p:spPr>
          <a:xfrm>
            <a:off x="3256022" y="2514600"/>
            <a:ext cx="1816100" cy="1943100"/>
          </a:xfrm>
          <a:prstGeom prst="rect">
            <a:avLst/>
          </a:prstGeom>
          <a:noFill/>
          <a:ln>
            <a:noFill/>
          </a:ln>
        </p:spPr>
      </p:pic>
      <p:sp>
        <p:nvSpPr>
          <p:cNvPr id="186" name="Google Shape;186;p15"/>
          <p:cNvSpPr txBox="1"/>
          <p:nvPr/>
        </p:nvSpPr>
        <p:spPr>
          <a:xfrm>
            <a:off x="762733" y="1981200"/>
            <a:ext cx="1066067"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Cartesian</a:t>
            </a:r>
            <a:endParaRPr b="0" i="0" sz="1400" u="none" cap="none" strike="noStrike">
              <a:solidFill>
                <a:srgbClr val="000000"/>
              </a:solidFill>
              <a:latin typeface="Arial"/>
              <a:ea typeface="Arial"/>
              <a:cs typeface="Arial"/>
              <a:sym typeface="Arial"/>
            </a:endParaRPr>
          </a:p>
        </p:txBody>
      </p:sp>
      <p:sp>
        <p:nvSpPr>
          <p:cNvPr id="187" name="Google Shape;187;p15"/>
          <p:cNvSpPr txBox="1"/>
          <p:nvPr/>
        </p:nvSpPr>
        <p:spPr>
          <a:xfrm>
            <a:off x="3783886" y="1981200"/>
            <a:ext cx="671979"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Polar</a:t>
            </a:r>
            <a:endParaRPr b="0" i="0" sz="1400" u="none" cap="none" strike="noStrike">
              <a:solidFill>
                <a:srgbClr val="000000"/>
              </a:solidFill>
              <a:latin typeface="Arial"/>
              <a:ea typeface="Arial"/>
              <a:cs typeface="Arial"/>
              <a:sym typeface="Arial"/>
            </a:endParaRPr>
          </a:p>
        </p:txBody>
      </p:sp>
      <p:sp>
        <p:nvSpPr>
          <p:cNvPr id="188" name="Google Shape;188;p15"/>
          <p:cNvSpPr txBox="1"/>
          <p:nvPr/>
        </p:nvSpPr>
        <p:spPr>
          <a:xfrm>
            <a:off x="6553200" y="1963943"/>
            <a:ext cx="1259705"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Geographic</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Cartesian coordinate systems</a:t>
            </a:r>
            <a:endParaRPr/>
          </a:p>
        </p:txBody>
      </p:sp>
      <p:sp>
        <p:nvSpPr>
          <p:cNvPr id="194" name="Google Shape;194;p16"/>
          <p:cNvSpPr txBox="1"/>
          <p:nvPr>
            <p:ph idx="1" type="body"/>
          </p:nvPr>
        </p:nvSpPr>
        <p:spPr>
          <a:xfrm>
            <a:off x="457200" y="1524000"/>
            <a:ext cx="8229600" cy="49530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Defined by perpendicular axes (horizontal x axis and vertical y axis).</a:t>
            </a:r>
            <a:endParaRPr/>
          </a:p>
          <a:p>
            <a:pPr indent="-342900" lvl="0" marL="342900" rtl="0" algn="l">
              <a:lnSpc>
                <a:spcPct val="100000"/>
              </a:lnSpc>
              <a:spcBef>
                <a:spcPts val="640"/>
              </a:spcBef>
              <a:spcAft>
                <a:spcPts val="0"/>
              </a:spcAft>
              <a:buClr>
                <a:schemeClr val="dk1"/>
              </a:buClr>
              <a:buSzPts val="3200"/>
              <a:buChar char="•"/>
            </a:pPr>
            <a:r>
              <a:rPr lang="en-US"/>
              <a:t>Position of an object in 2D space is given by a pair (x, y) that identifies the location on each of these two axes.</a:t>
            </a:r>
            <a:endParaRPr/>
          </a:p>
          <a:p>
            <a:pPr indent="-342900" lvl="0" marL="342900" rtl="0" algn="l">
              <a:lnSpc>
                <a:spcPct val="100000"/>
              </a:lnSpc>
              <a:spcBef>
                <a:spcPts val="640"/>
              </a:spcBef>
              <a:spcAft>
                <a:spcPts val="0"/>
              </a:spcAft>
              <a:buClr>
                <a:schemeClr val="dk1"/>
              </a:buClr>
              <a:buSzPts val="3200"/>
              <a:buChar char="•"/>
            </a:pPr>
            <a:r>
              <a:rPr lang="en-US"/>
              <a:t>The most common coordinate system.</a:t>
            </a:r>
            <a:endParaRPr/>
          </a:p>
          <a:p>
            <a:pPr indent="-342900" lvl="0" marL="342900" rtl="0" algn="l">
              <a:lnSpc>
                <a:spcPct val="100000"/>
              </a:lnSpc>
              <a:spcBef>
                <a:spcPts val="640"/>
              </a:spcBef>
              <a:spcAft>
                <a:spcPts val="0"/>
              </a:spcAft>
              <a:buClr>
                <a:schemeClr val="dk1"/>
              </a:buClr>
              <a:buSzPts val="3200"/>
              <a:buChar char="•"/>
            </a:pPr>
            <a:r>
              <a:rPr lang="en-US"/>
              <a:t>Easy to understand and best from a pre-attentive point of view:  Distances between two points are measured on a straight line.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Cartesian coordinate systems</a:t>
            </a:r>
            <a:endParaRPr/>
          </a:p>
        </p:txBody>
      </p:sp>
      <p:sp>
        <p:nvSpPr>
          <p:cNvPr id="200" name="Google Shape;200;p17"/>
          <p:cNvSpPr txBox="1"/>
          <p:nvPr>
            <p:ph idx="1" type="body"/>
          </p:nvPr>
        </p:nvSpPr>
        <p:spPr>
          <a:xfrm>
            <a:off x="457200" y="1417638"/>
            <a:ext cx="4038600" cy="5154800"/>
          </a:xfrm>
          <a:prstGeom prst="rect">
            <a:avLst/>
          </a:prstGeom>
          <a:noFill/>
          <a:ln>
            <a:noFill/>
          </a:ln>
        </p:spPr>
        <p:txBody>
          <a:bodyPr anchorCtr="0" anchor="t" bIns="45700" lIns="91425" spcFirstLastPara="1" rIns="91425" wrap="square" tIns="45700">
            <a:normAutofit lnSpcReduction="20000"/>
          </a:bodyPr>
          <a:lstStyle/>
          <a:p>
            <a:pPr indent="-342900" lvl="0" marL="342900" rtl="0" algn="l">
              <a:lnSpc>
                <a:spcPct val="100000"/>
              </a:lnSpc>
              <a:spcBef>
                <a:spcPts val="0"/>
              </a:spcBef>
              <a:spcAft>
                <a:spcPts val="0"/>
              </a:spcAft>
              <a:buClr>
                <a:schemeClr val="dk1"/>
              </a:buClr>
              <a:buSzPts val="2800"/>
              <a:buChar char="•"/>
            </a:pPr>
            <a:r>
              <a:rPr lang="en-US"/>
              <a:t>Sometimes it is useful to include two different sets of coordinates in the same graph.</a:t>
            </a:r>
            <a:endParaRPr/>
          </a:p>
          <a:p>
            <a:pPr indent="-342900" lvl="0" marL="342900" rtl="0" algn="l">
              <a:lnSpc>
                <a:spcPct val="100000"/>
              </a:lnSpc>
              <a:spcBef>
                <a:spcPts val="518"/>
              </a:spcBef>
              <a:spcAft>
                <a:spcPts val="0"/>
              </a:spcAft>
              <a:buClr>
                <a:schemeClr val="dk1"/>
              </a:buClr>
              <a:buSzPts val="2800"/>
              <a:buChar char="•"/>
            </a:pPr>
            <a:r>
              <a:rPr lang="en-US"/>
              <a:t>Some authors absolutely discourage this practice!</a:t>
            </a:r>
            <a:endParaRPr/>
          </a:p>
          <a:p>
            <a:pPr indent="0" lvl="1" marL="400050" rtl="0" algn="l">
              <a:lnSpc>
                <a:spcPct val="100000"/>
              </a:lnSpc>
              <a:spcBef>
                <a:spcPts val="222"/>
              </a:spcBef>
              <a:spcAft>
                <a:spcPts val="0"/>
              </a:spcAft>
              <a:buClr>
                <a:schemeClr val="dk1"/>
              </a:buClr>
              <a:buSzPts val="1200"/>
              <a:buNone/>
            </a:pPr>
            <a:r>
              <a:rPr lang="en-US" sz="1200" u="sng">
                <a:solidFill>
                  <a:schemeClr val="hlink"/>
                </a:solidFill>
                <a:hlinkClick r:id="rId3"/>
              </a:rPr>
              <a:t>http://www.perceptualedge.com/articles/visual_business_intelligence/dual-scaled_axes.pdf</a:t>
            </a:r>
            <a:r>
              <a:rPr lang="en-US" sz="1200"/>
              <a:t> </a:t>
            </a:r>
            <a:endParaRPr/>
          </a:p>
          <a:p>
            <a:pPr indent="-342900" lvl="0" marL="342900" rtl="0" algn="l">
              <a:lnSpc>
                <a:spcPct val="100000"/>
              </a:lnSpc>
              <a:spcBef>
                <a:spcPts val="518"/>
              </a:spcBef>
              <a:spcAft>
                <a:spcPts val="0"/>
              </a:spcAft>
              <a:buClr>
                <a:schemeClr val="dk1"/>
              </a:buClr>
              <a:buSzPts val="2800"/>
              <a:buChar char="•"/>
            </a:pPr>
            <a:r>
              <a:rPr lang="en-US"/>
              <a:t>If you do it (and I don’t recommend it), make sure you label the two axes clearly to avoid confusions!  Context is key here.</a:t>
            </a:r>
            <a:endParaRPr/>
          </a:p>
        </p:txBody>
      </p:sp>
      <p:pic>
        <p:nvPicPr>
          <p:cNvPr id="201" name="Google Shape;201;p17"/>
          <p:cNvPicPr preferRelativeResize="0"/>
          <p:nvPr>
            <p:ph idx="2" type="body"/>
          </p:nvPr>
        </p:nvPicPr>
        <p:blipFill rotWithShape="1">
          <a:blip r:embed="rId4">
            <a:alphaModFix/>
          </a:blip>
          <a:srcRect b="-39988" l="0" r="0" t="-39990"/>
          <a:stretch/>
        </p:blipFill>
        <p:spPr>
          <a:xfrm>
            <a:off x="4648200" y="1600200"/>
            <a:ext cx="4038600" cy="4525963"/>
          </a:xfrm>
          <a:prstGeom prst="rect">
            <a:avLst/>
          </a:prstGeom>
          <a:noFill/>
          <a:ln>
            <a:noFill/>
          </a:ln>
        </p:spPr>
      </p:pic>
      <p:sp>
        <p:nvSpPr>
          <p:cNvPr id="202" name="Google Shape;202;p17"/>
          <p:cNvSpPr txBox="1"/>
          <p:nvPr/>
        </p:nvSpPr>
        <p:spPr>
          <a:xfrm>
            <a:off x="5562600" y="5248999"/>
            <a:ext cx="3581400" cy="132343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There is no label for this scale, what does it correspond to?</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Furthermore, is this scale associated with the bars or the lines?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p:txBody>
      </p:sp>
      <p:cxnSp>
        <p:nvCxnSpPr>
          <p:cNvPr id="203" name="Google Shape;203;p17"/>
          <p:cNvCxnSpPr/>
          <p:nvPr/>
        </p:nvCxnSpPr>
        <p:spPr>
          <a:xfrm rot="10800000">
            <a:off x="8686800" y="3581400"/>
            <a:ext cx="152400" cy="1667599"/>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Cartesian coordinate systems</a:t>
            </a:r>
            <a:endParaRPr/>
          </a:p>
        </p:txBody>
      </p:sp>
      <p:sp>
        <p:nvSpPr>
          <p:cNvPr id="209" name="Google Shape;209;p18"/>
          <p:cNvSpPr txBox="1"/>
          <p:nvPr>
            <p:ph idx="1" type="body"/>
          </p:nvPr>
        </p:nvSpPr>
        <p:spPr>
          <a:xfrm>
            <a:off x="457200" y="1417638"/>
            <a:ext cx="4038600" cy="4830762"/>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2800"/>
              <a:buChar char="•"/>
            </a:pPr>
            <a:r>
              <a:rPr lang="en-US"/>
              <a:t>When using multiple axes, using the same color for the visual cue and the axis often help the reader understand the visualization better.</a:t>
            </a:r>
            <a:endParaRPr/>
          </a:p>
          <a:p>
            <a:pPr indent="-342900" lvl="0" marL="342900" rtl="0" algn="l">
              <a:lnSpc>
                <a:spcPct val="100000"/>
              </a:lnSpc>
              <a:spcBef>
                <a:spcPts val="560"/>
              </a:spcBef>
              <a:spcAft>
                <a:spcPts val="0"/>
              </a:spcAft>
              <a:buClr>
                <a:schemeClr val="dk1"/>
              </a:buClr>
              <a:buSzPts val="2800"/>
              <a:buChar char="•"/>
            </a:pPr>
            <a:r>
              <a:rPr lang="en-US"/>
              <a:t>In this case I would have used green instead of black for the top axes (reserving black for the context material).  Why?</a:t>
            </a:r>
            <a:endParaRPr/>
          </a:p>
        </p:txBody>
      </p:sp>
      <p:pic>
        <p:nvPicPr>
          <p:cNvPr descr="usgini1.pdf" id="210" name="Google Shape;210;p18"/>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Polar coordinate systems</a:t>
            </a:r>
            <a:endParaRPr/>
          </a:p>
        </p:txBody>
      </p:sp>
      <p:sp>
        <p:nvSpPr>
          <p:cNvPr id="216" name="Google Shape;216;p19"/>
          <p:cNvSpPr txBox="1"/>
          <p:nvPr>
            <p:ph idx="1" type="body"/>
          </p:nvPr>
        </p:nvSpPr>
        <p:spPr>
          <a:xfrm>
            <a:off x="457200" y="1600200"/>
            <a:ext cx="8229600" cy="4953000"/>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100000"/>
              </a:lnSpc>
              <a:spcBef>
                <a:spcPts val="0"/>
              </a:spcBef>
              <a:spcAft>
                <a:spcPts val="0"/>
              </a:spcAft>
              <a:buClr>
                <a:schemeClr val="dk1"/>
              </a:buClr>
              <a:buSzPct val="100000"/>
              <a:buChar char="•"/>
            </a:pPr>
            <a:r>
              <a:rPr lang="en-US"/>
              <a:t>Defined by an angle of inclination θ (0° – 360° or 0 – 2π radians) with respect to a reference axis, plus the radius (distance to the origin) </a:t>
            </a:r>
            <a:r>
              <a:rPr i="1" lang="en-US"/>
              <a:t>r</a:t>
            </a:r>
            <a:r>
              <a:rPr lang="en-US"/>
              <a:t>.</a:t>
            </a:r>
            <a:endParaRPr/>
          </a:p>
          <a:p>
            <a:pPr indent="-342900" lvl="0" marL="342900" rtl="0" algn="l">
              <a:lnSpc>
                <a:spcPct val="100000"/>
              </a:lnSpc>
              <a:spcBef>
                <a:spcPts val="592"/>
              </a:spcBef>
              <a:spcAft>
                <a:spcPts val="0"/>
              </a:spcAft>
              <a:buClr>
                <a:schemeClr val="dk1"/>
              </a:buClr>
              <a:buSzPct val="100000"/>
              <a:buChar char="•"/>
            </a:pPr>
            <a:r>
              <a:rPr lang="en-US"/>
              <a:t>Not as easy to understand.  Distances are not necessarily measured by a straight line:</a:t>
            </a:r>
            <a:endParaRPr/>
          </a:p>
          <a:p>
            <a:pPr indent="-285750" lvl="1" marL="742950" rtl="0" algn="l">
              <a:lnSpc>
                <a:spcPct val="100000"/>
              </a:lnSpc>
              <a:spcBef>
                <a:spcPts val="518"/>
              </a:spcBef>
              <a:spcAft>
                <a:spcPts val="0"/>
              </a:spcAft>
              <a:buClr>
                <a:schemeClr val="dk1"/>
              </a:buClr>
              <a:buSzPct val="100000"/>
              <a:buChar char="–"/>
            </a:pPr>
            <a:r>
              <a:rPr lang="en-US"/>
              <a:t>For points that are equidistant to the origin, the appropriate distance usually is the angular distance rather than the distance on a straight line!</a:t>
            </a:r>
            <a:endParaRPr/>
          </a:p>
          <a:p>
            <a:pPr indent="-342900" lvl="0" marL="342900" rtl="0" algn="l">
              <a:lnSpc>
                <a:spcPct val="100000"/>
              </a:lnSpc>
              <a:spcBef>
                <a:spcPts val="592"/>
              </a:spcBef>
              <a:spcAft>
                <a:spcPts val="0"/>
              </a:spcAft>
              <a:buClr>
                <a:schemeClr val="dk1"/>
              </a:buClr>
              <a:buSzPct val="100000"/>
              <a:buChar char="•"/>
            </a:pPr>
            <a:r>
              <a:rPr lang="en-US"/>
              <a:t>We already discussed pie charts, which use it.</a:t>
            </a:r>
            <a:endParaRPr/>
          </a:p>
          <a:p>
            <a:pPr indent="-342900" lvl="0" marL="342900" rtl="0" algn="l">
              <a:lnSpc>
                <a:spcPct val="100000"/>
              </a:lnSpc>
              <a:spcBef>
                <a:spcPts val="592"/>
              </a:spcBef>
              <a:spcAft>
                <a:spcPts val="0"/>
              </a:spcAft>
              <a:buClr>
                <a:schemeClr val="dk1"/>
              </a:buClr>
              <a:buSzPct val="100000"/>
              <a:buChar char="•"/>
            </a:pPr>
            <a:r>
              <a:rPr lang="en-US"/>
              <a:t>It can still be appropriate for some variables.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Encoding through shape</a:t>
            </a:r>
            <a:endParaRPr/>
          </a:p>
        </p:txBody>
      </p:sp>
      <p:sp>
        <p:nvSpPr>
          <p:cNvPr id="96" name="Google Shape;96;p2"/>
          <p:cNvSpPr txBox="1"/>
          <p:nvPr>
            <p:ph idx="1" type="body"/>
          </p:nvPr>
        </p:nvSpPr>
        <p:spPr>
          <a:xfrm>
            <a:off x="381000" y="1600200"/>
            <a:ext cx="42672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Different shapes can be very helpful to represent categorical variables.</a:t>
            </a:r>
            <a:endParaRPr/>
          </a:p>
          <a:p>
            <a:pPr indent="-342900" lvl="0" marL="342900" rtl="0" algn="l">
              <a:lnSpc>
                <a:spcPct val="100000"/>
              </a:lnSpc>
              <a:spcBef>
                <a:spcPts val="560"/>
              </a:spcBef>
              <a:spcAft>
                <a:spcPts val="0"/>
              </a:spcAft>
              <a:buClr>
                <a:schemeClr val="dk1"/>
              </a:buClr>
              <a:buSzPts val="2800"/>
              <a:buChar char="•"/>
            </a:pPr>
            <a:r>
              <a:rPr lang="en-US"/>
              <a:t>In this case, symbols are used redundantly with colors.</a:t>
            </a:r>
            <a:endParaRPr/>
          </a:p>
        </p:txBody>
      </p:sp>
      <p:pic>
        <p:nvPicPr>
          <p:cNvPr descr="voterecord_bottom50probalphazero_108c_alt.pdf" id="97" name="Google Shape;97;p2"/>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Polar coordinate systems</a:t>
            </a:r>
            <a:endParaRPr/>
          </a:p>
        </p:txBody>
      </p:sp>
      <p:pic>
        <p:nvPicPr>
          <p:cNvPr descr="circular.png" id="222" name="Google Shape;222;p20"/>
          <p:cNvPicPr preferRelativeResize="0"/>
          <p:nvPr>
            <p:ph idx="1" type="body"/>
          </p:nvPr>
        </p:nvPicPr>
        <p:blipFill rotWithShape="1">
          <a:blip r:embed="rId3">
            <a:alphaModFix/>
          </a:blip>
          <a:srcRect b="-38576" l="0" r="0" t="-38576"/>
          <a:stretch/>
        </p:blipFill>
        <p:spPr>
          <a:xfrm>
            <a:off x="457200" y="1600200"/>
            <a:ext cx="4038600" cy="4525963"/>
          </a:xfrm>
          <a:prstGeom prst="rect">
            <a:avLst/>
          </a:prstGeom>
          <a:noFill/>
          <a:ln>
            <a:noFill/>
          </a:ln>
        </p:spPr>
      </p:pic>
      <p:sp>
        <p:nvSpPr>
          <p:cNvPr id="223" name="Google Shape;223;p20"/>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Polar coordinates are useful for representing cyclic patterns.</a:t>
            </a:r>
            <a:endParaRPr/>
          </a:p>
          <a:p>
            <a:pPr indent="-342900" lvl="0" marL="342900" rtl="0" algn="l">
              <a:lnSpc>
                <a:spcPct val="100000"/>
              </a:lnSpc>
              <a:spcBef>
                <a:spcPts val="560"/>
              </a:spcBef>
              <a:spcAft>
                <a:spcPts val="0"/>
              </a:spcAft>
              <a:buClr>
                <a:schemeClr val="dk1"/>
              </a:buClr>
              <a:buSzPts val="2800"/>
              <a:buChar char="•"/>
            </a:pPr>
            <a:r>
              <a:rPr lang="en-US"/>
              <a:t>In this example (panel B), hormonal levels over the day.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Polar coordinate systems</a:t>
            </a:r>
            <a:endParaRPr/>
          </a:p>
        </p:txBody>
      </p:sp>
      <p:sp>
        <p:nvSpPr>
          <p:cNvPr id="229" name="Google Shape;229;p21"/>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It can be useful in representing groupings (sometimes called clustering).</a:t>
            </a:r>
            <a:endParaRPr/>
          </a:p>
          <a:p>
            <a:pPr indent="-342900" lvl="0" marL="342900" rtl="0" algn="l">
              <a:lnSpc>
                <a:spcPct val="100000"/>
              </a:lnSpc>
              <a:spcBef>
                <a:spcPts val="560"/>
              </a:spcBef>
              <a:spcAft>
                <a:spcPts val="0"/>
              </a:spcAft>
              <a:buClr>
                <a:schemeClr val="dk1"/>
              </a:buClr>
              <a:buSzPts val="2800"/>
              <a:buChar char="•"/>
            </a:pPr>
            <a:r>
              <a:rPr lang="en-US"/>
              <a:t>No clear sense of beginning or end!</a:t>
            </a:r>
            <a:endParaRPr/>
          </a:p>
        </p:txBody>
      </p:sp>
      <p:pic>
        <p:nvPicPr>
          <p:cNvPr descr="cluster-radial.png" id="230" name="Google Shape;230;p21"/>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Polar coordinate systems</a:t>
            </a:r>
            <a:endParaRPr/>
          </a:p>
        </p:txBody>
      </p:sp>
      <p:pic>
        <p:nvPicPr>
          <p:cNvPr descr="journal.pone.0059503.g002.png" id="236" name="Google Shape;236;p22"/>
          <p:cNvPicPr preferRelativeResize="0"/>
          <p:nvPr>
            <p:ph idx="1" type="body"/>
          </p:nvPr>
        </p:nvPicPr>
        <p:blipFill rotWithShape="1">
          <a:blip r:embed="rId3">
            <a:alphaModFix/>
          </a:blip>
          <a:srcRect b="-8422" l="0" r="0" t="-8424"/>
          <a:stretch/>
        </p:blipFill>
        <p:spPr>
          <a:xfrm>
            <a:off x="457200" y="1600200"/>
            <a:ext cx="4038600" cy="4525963"/>
          </a:xfrm>
          <a:prstGeom prst="rect">
            <a:avLst/>
          </a:prstGeom>
          <a:noFill/>
          <a:ln>
            <a:noFill/>
          </a:ln>
        </p:spPr>
      </p:pic>
      <p:sp>
        <p:nvSpPr>
          <p:cNvPr id="237" name="Google Shape;237;p22"/>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Another potential useful application of polar coordinates is in representing network data (although this version might be too decorative!)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Polar coordinate systems</a:t>
            </a:r>
            <a:endParaRPr/>
          </a:p>
        </p:txBody>
      </p:sp>
      <p:pic>
        <p:nvPicPr>
          <p:cNvPr descr="MEDIUM_1471-2164-11-335-1.jpg" id="243" name="Google Shape;243;p23"/>
          <p:cNvPicPr preferRelativeResize="0"/>
          <p:nvPr>
            <p:ph idx="2" type="body"/>
          </p:nvPr>
        </p:nvPicPr>
        <p:blipFill rotWithShape="1">
          <a:blip r:embed="rId3">
            <a:alphaModFix/>
          </a:blip>
          <a:srcRect b="-1595" l="0" r="0" t="-1596"/>
          <a:stretch/>
        </p:blipFill>
        <p:spPr>
          <a:xfrm>
            <a:off x="4648200" y="1600200"/>
            <a:ext cx="4038600" cy="4525963"/>
          </a:xfrm>
          <a:prstGeom prst="rect">
            <a:avLst/>
          </a:prstGeom>
          <a:noFill/>
          <a:ln>
            <a:noFill/>
          </a:ln>
        </p:spPr>
      </p:pic>
      <p:sp>
        <p:nvSpPr>
          <p:cNvPr id="244" name="Google Shape;244;p23"/>
          <p:cNvSpPr txBox="1"/>
          <p:nvPr>
            <p:ph idx="1" type="body"/>
          </p:nvPr>
        </p:nvSpPr>
        <p:spPr>
          <a:xfrm>
            <a:off x="457200" y="1600200"/>
            <a:ext cx="4038600" cy="4724400"/>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100000"/>
              </a:lnSpc>
              <a:spcBef>
                <a:spcPts val="0"/>
              </a:spcBef>
              <a:spcAft>
                <a:spcPts val="0"/>
              </a:spcAft>
              <a:buClr>
                <a:schemeClr val="dk1"/>
              </a:buClr>
              <a:buSzPct val="100000"/>
              <a:buChar char="•"/>
            </a:pPr>
            <a:r>
              <a:rPr lang="en-US"/>
              <a:t>In this case polar coordinates could be misleading because, with the exception of mitochondrial DNA, DNA in humans is not physically arranged in a circle (ends do not touch).</a:t>
            </a:r>
            <a:endParaRPr/>
          </a:p>
          <a:p>
            <a:pPr indent="-342900" lvl="0" marL="342900" rtl="0" algn="l">
              <a:lnSpc>
                <a:spcPct val="100000"/>
              </a:lnSpc>
              <a:spcBef>
                <a:spcPts val="518"/>
              </a:spcBef>
              <a:spcAft>
                <a:spcPts val="0"/>
              </a:spcAft>
              <a:buClr>
                <a:schemeClr val="dk1"/>
              </a:buClr>
              <a:buSzPct val="100000"/>
              <a:buChar char="•"/>
            </a:pPr>
            <a:r>
              <a:rPr lang="en-US"/>
              <a:t>A placement that reflects physical locations would be more appropriate!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Geographic coordinate systems</a:t>
            </a:r>
            <a:endParaRPr/>
          </a:p>
        </p:txBody>
      </p:sp>
      <p:sp>
        <p:nvSpPr>
          <p:cNvPr id="250" name="Google Shape;250;p24"/>
          <p:cNvSpPr txBox="1"/>
          <p:nvPr>
            <p:ph idx="1" type="body"/>
          </p:nvPr>
        </p:nvSpPr>
        <p:spPr>
          <a:xfrm>
            <a:off x="457200" y="1600200"/>
            <a:ext cx="8229600" cy="48006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Using geographic coordinate systems involve constructing maps.</a:t>
            </a:r>
            <a:endParaRPr/>
          </a:p>
          <a:p>
            <a:pPr indent="-342900" lvl="0" marL="342900" rtl="0" algn="l">
              <a:lnSpc>
                <a:spcPct val="100000"/>
              </a:lnSpc>
              <a:spcBef>
                <a:spcPts val="640"/>
              </a:spcBef>
              <a:spcAft>
                <a:spcPts val="0"/>
              </a:spcAft>
              <a:buClr>
                <a:schemeClr val="dk1"/>
              </a:buClr>
              <a:buSzPts val="3200"/>
              <a:buChar char="•"/>
            </a:pPr>
            <a:r>
              <a:rPr lang="en-US"/>
              <a:t>Maps have the advantage of providing context.</a:t>
            </a:r>
            <a:endParaRPr/>
          </a:p>
          <a:p>
            <a:pPr indent="-342900" lvl="0" marL="342900" rtl="0" algn="l">
              <a:lnSpc>
                <a:spcPct val="100000"/>
              </a:lnSpc>
              <a:spcBef>
                <a:spcPts val="640"/>
              </a:spcBef>
              <a:spcAft>
                <a:spcPts val="0"/>
              </a:spcAft>
              <a:buClr>
                <a:schemeClr val="dk1"/>
              </a:buClr>
              <a:buSzPts val="3200"/>
              <a:buChar char="•"/>
            </a:pPr>
            <a:r>
              <a:rPr lang="en-US"/>
              <a:t>In many cases, geographical location acts as a proxy for unobserved (and/or unobservable) variables, so geographic coordinate systems can provide valuable insights.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Geographic coordinate systems</a:t>
            </a:r>
            <a:endParaRPr/>
          </a:p>
        </p:txBody>
      </p:sp>
      <p:sp>
        <p:nvSpPr>
          <p:cNvPr id="256" name="Google Shape;256;p25"/>
          <p:cNvSpPr txBox="1"/>
          <p:nvPr>
            <p:ph idx="1" type="body"/>
          </p:nvPr>
        </p:nvSpPr>
        <p:spPr>
          <a:xfrm>
            <a:off x="457200" y="1417638"/>
            <a:ext cx="4038600" cy="4906962"/>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2800"/>
              <a:buChar char="•"/>
            </a:pPr>
            <a:r>
              <a:rPr lang="en-US"/>
              <a:t>Because the Earth is spherical, to construct a map we need to project onto a plane (which leads to distortions).</a:t>
            </a:r>
            <a:endParaRPr/>
          </a:p>
          <a:p>
            <a:pPr indent="-342900" lvl="0" marL="342900" rtl="0" algn="l">
              <a:lnSpc>
                <a:spcPct val="100000"/>
              </a:lnSpc>
              <a:spcBef>
                <a:spcPts val="560"/>
              </a:spcBef>
              <a:spcAft>
                <a:spcPts val="0"/>
              </a:spcAft>
              <a:buClr>
                <a:schemeClr val="dk1"/>
              </a:buClr>
              <a:buSzPts val="2800"/>
              <a:buChar char="•"/>
            </a:pPr>
            <a:r>
              <a:rPr lang="en-US"/>
              <a:t>A large number of projections are available, depending on whether you are interested in preserving distances, angles, areas, etc.</a:t>
            </a:r>
            <a:endParaRPr/>
          </a:p>
        </p:txBody>
      </p:sp>
      <p:pic>
        <p:nvPicPr>
          <p:cNvPr descr="map_projections.jpg" id="257" name="Google Shape;257;p25"/>
          <p:cNvPicPr preferRelativeResize="0"/>
          <p:nvPr>
            <p:ph idx="2" type="body"/>
          </p:nvPr>
        </p:nvPicPr>
        <p:blipFill rotWithShape="1">
          <a:blip r:embed="rId3">
            <a:alphaModFix/>
          </a:blip>
          <a:srcRect b="0" l="-10185" r="-10185" t="0"/>
          <a:stretch/>
        </p:blipFill>
        <p:spPr>
          <a:xfrm>
            <a:off x="4648200" y="1600200"/>
            <a:ext cx="4038600" cy="452596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Geographic coordinate systems</a:t>
            </a:r>
            <a:endParaRPr/>
          </a:p>
        </p:txBody>
      </p:sp>
      <p:sp>
        <p:nvSpPr>
          <p:cNvPr id="263" name="Google Shape;263;p26"/>
          <p:cNvSpPr txBox="1"/>
          <p:nvPr>
            <p:ph idx="1" type="body"/>
          </p:nvPr>
        </p:nvSpPr>
        <p:spPr>
          <a:xfrm>
            <a:off x="457200" y="1371600"/>
            <a:ext cx="4267200" cy="5135562"/>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100000"/>
              </a:lnSpc>
              <a:spcBef>
                <a:spcPts val="0"/>
              </a:spcBef>
              <a:spcAft>
                <a:spcPts val="0"/>
              </a:spcAft>
              <a:buClr>
                <a:schemeClr val="dk1"/>
              </a:buClr>
              <a:buSzPct val="100000"/>
              <a:buChar char="•"/>
            </a:pPr>
            <a:r>
              <a:rPr lang="en-US"/>
              <a:t>Mercator’s and the equicilindridical projections are the most common (Google maps anyone?).</a:t>
            </a:r>
            <a:endParaRPr/>
          </a:p>
          <a:p>
            <a:pPr indent="-342900" lvl="0" marL="342900" rtl="0" algn="l">
              <a:lnSpc>
                <a:spcPct val="100000"/>
              </a:lnSpc>
              <a:spcBef>
                <a:spcPts val="518"/>
              </a:spcBef>
              <a:spcAft>
                <a:spcPts val="0"/>
              </a:spcAft>
              <a:buClr>
                <a:schemeClr val="dk1"/>
              </a:buClr>
              <a:buSzPct val="100000"/>
              <a:buChar char="•"/>
            </a:pPr>
            <a:r>
              <a:rPr lang="en-US"/>
              <a:t>For small regions (e.g., a small county, or even a US state) the specific projection used does not matter much.</a:t>
            </a:r>
            <a:endParaRPr/>
          </a:p>
          <a:p>
            <a:pPr indent="-342900" lvl="0" marL="342900" rtl="0" algn="l">
              <a:lnSpc>
                <a:spcPct val="100000"/>
              </a:lnSpc>
              <a:spcBef>
                <a:spcPts val="518"/>
              </a:spcBef>
              <a:spcAft>
                <a:spcPts val="0"/>
              </a:spcAft>
              <a:buClr>
                <a:schemeClr val="dk1"/>
              </a:buClr>
              <a:buSzPct val="100000"/>
              <a:buChar char="•"/>
            </a:pPr>
            <a:r>
              <a:rPr lang="en-US"/>
              <a:t>For large areas it is very important, and the choice depends on your message!</a:t>
            </a:r>
            <a:endParaRPr/>
          </a:p>
        </p:txBody>
      </p:sp>
      <p:pic>
        <p:nvPicPr>
          <p:cNvPr descr="map_projections2.png" id="264" name="Google Shape;264;p26"/>
          <p:cNvPicPr preferRelativeResize="0"/>
          <p:nvPr>
            <p:ph idx="2" type="body"/>
          </p:nvPr>
        </p:nvPicPr>
        <p:blipFill rotWithShape="1">
          <a:blip r:embed="rId3">
            <a:alphaModFix/>
          </a:blip>
          <a:srcRect b="0" l="-86591" r="-86593" t="0"/>
          <a:stretch/>
        </p:blipFill>
        <p:spPr>
          <a:xfrm>
            <a:off x="4572000" y="1600200"/>
            <a:ext cx="4038600" cy="452596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25cd8225e17_0_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Geographic coordinate systems</a:t>
            </a:r>
            <a:endParaRPr/>
          </a:p>
        </p:txBody>
      </p:sp>
      <p:pic>
        <p:nvPicPr>
          <p:cNvPr id="271" name="Google Shape;271;g25cd8225e17_0_0"/>
          <p:cNvPicPr preferRelativeResize="0"/>
          <p:nvPr/>
        </p:nvPicPr>
        <p:blipFill rotWithShape="1">
          <a:blip r:embed="rId3">
            <a:alphaModFix/>
          </a:blip>
          <a:srcRect b="0" l="749" r="-748" t="0"/>
          <a:stretch/>
        </p:blipFill>
        <p:spPr>
          <a:xfrm>
            <a:off x="332875" y="1570050"/>
            <a:ext cx="8607525" cy="48231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g25cd8225e17_0_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1800"/>
              <a:buNone/>
            </a:pPr>
            <a:r>
              <a:rPr lang="en-US"/>
              <a:t>Geographic coordinate systems</a:t>
            </a:r>
            <a:endParaRPr/>
          </a:p>
        </p:txBody>
      </p:sp>
      <p:pic>
        <p:nvPicPr>
          <p:cNvPr id="278" name="Google Shape;278;g25cd8225e17_0_7"/>
          <p:cNvPicPr preferRelativeResize="0"/>
          <p:nvPr/>
        </p:nvPicPr>
        <p:blipFill rotWithShape="1">
          <a:blip r:embed="rId3">
            <a:alphaModFix/>
          </a:blip>
          <a:srcRect b="0" l="0" r="0" t="0"/>
          <a:stretch/>
        </p:blipFill>
        <p:spPr>
          <a:xfrm>
            <a:off x="152400" y="1570038"/>
            <a:ext cx="8839204" cy="496773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25cd8225e17_0_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1800"/>
              <a:buNone/>
            </a:pPr>
            <a:r>
              <a:rPr lang="en-US"/>
              <a:t>Geographic coordinate systems</a:t>
            </a:r>
            <a:endParaRPr/>
          </a:p>
        </p:txBody>
      </p:sp>
      <p:pic>
        <p:nvPicPr>
          <p:cNvPr id="285" name="Google Shape;285;g25cd8225e17_0_14"/>
          <p:cNvPicPr preferRelativeResize="0"/>
          <p:nvPr/>
        </p:nvPicPr>
        <p:blipFill rotWithShape="1">
          <a:blip r:embed="rId3">
            <a:alphaModFix/>
          </a:blip>
          <a:srcRect b="0" l="0" r="0" t="0"/>
          <a:stretch/>
        </p:blipFill>
        <p:spPr>
          <a:xfrm>
            <a:off x="889350" y="1417638"/>
            <a:ext cx="7365289" cy="513556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Encoding through shape</a:t>
            </a:r>
            <a:endParaRPr/>
          </a:p>
        </p:txBody>
      </p:sp>
      <p:sp>
        <p:nvSpPr>
          <p:cNvPr id="103" name="Google Shape;103;p3"/>
          <p:cNvSpPr txBox="1"/>
          <p:nvPr>
            <p:ph idx="1" type="body"/>
          </p:nvPr>
        </p:nvSpPr>
        <p:spPr>
          <a:xfrm>
            <a:off x="381000" y="1600200"/>
            <a:ext cx="42672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When multiple points are plotted on each line and overlaps exist, carefully selecting the symbols and avoiding fillings is key to make the graph legible!</a:t>
            </a:r>
            <a:endParaRPr/>
          </a:p>
          <a:p>
            <a:pPr indent="-342900" lvl="0" marL="342900" rtl="0" algn="l">
              <a:lnSpc>
                <a:spcPct val="100000"/>
              </a:lnSpc>
              <a:spcBef>
                <a:spcPts val="560"/>
              </a:spcBef>
              <a:spcAft>
                <a:spcPts val="0"/>
              </a:spcAft>
              <a:buClr>
                <a:schemeClr val="dk1"/>
              </a:buClr>
              <a:buSzPts val="2800"/>
              <a:buChar char="•"/>
            </a:pPr>
            <a:r>
              <a:rPr lang="en-US"/>
              <a:t>What would be good options if you were to plot a third variable?</a:t>
            </a:r>
            <a:endParaRPr/>
          </a:p>
        </p:txBody>
      </p:sp>
      <p:pic>
        <p:nvPicPr>
          <p:cNvPr descr="dotplot_profit.png" id="104" name="Google Shape;104;p3"/>
          <p:cNvPicPr preferRelativeResize="0"/>
          <p:nvPr>
            <p:ph idx="2" type="body"/>
          </p:nvPr>
        </p:nvPicPr>
        <p:blipFill rotWithShape="1">
          <a:blip r:embed="rId3">
            <a:alphaModFix/>
          </a:blip>
          <a:srcRect b="-32348" l="0" r="0" t="-32348"/>
          <a:stretch/>
        </p:blipFill>
        <p:spPr>
          <a:xfrm>
            <a:off x="4648200" y="1600200"/>
            <a:ext cx="4038600" cy="452596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g25cd8225e17_0_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1800"/>
              <a:buNone/>
            </a:pPr>
            <a:r>
              <a:rPr lang="en-US"/>
              <a:t>Geographic coordinate systems</a:t>
            </a:r>
            <a:endParaRPr/>
          </a:p>
        </p:txBody>
      </p:sp>
      <p:pic>
        <p:nvPicPr>
          <p:cNvPr id="292" name="Google Shape;292;g25cd8225e17_0_21"/>
          <p:cNvPicPr preferRelativeResize="0"/>
          <p:nvPr/>
        </p:nvPicPr>
        <p:blipFill rotWithShape="1">
          <a:blip r:embed="rId3">
            <a:alphaModFix/>
          </a:blip>
          <a:srcRect b="0" l="0" r="0" t="0"/>
          <a:stretch/>
        </p:blipFill>
        <p:spPr>
          <a:xfrm>
            <a:off x="2165375" y="1556138"/>
            <a:ext cx="5135562" cy="513556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Scale</a:t>
            </a:r>
            <a:endParaRPr/>
          </a:p>
        </p:txBody>
      </p:sp>
      <p:sp>
        <p:nvSpPr>
          <p:cNvPr id="298" name="Google Shape;298;p28"/>
          <p:cNvSpPr txBox="1"/>
          <p:nvPr>
            <p:ph idx="1" type="body"/>
          </p:nvPr>
        </p:nvSpPr>
        <p:spPr>
          <a:xfrm>
            <a:off x="454252" y="1471595"/>
            <a:ext cx="8229600" cy="47244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While coordinate systems dictate the dimensions of the visualization, scale dictates where in those dimensions your data is placed.</a:t>
            </a:r>
            <a:endParaRPr/>
          </a:p>
          <a:p>
            <a:pPr indent="-285750" lvl="1" marL="742950" rtl="0" algn="l">
              <a:lnSpc>
                <a:spcPct val="100000"/>
              </a:lnSpc>
              <a:spcBef>
                <a:spcPts val="560"/>
              </a:spcBef>
              <a:spcAft>
                <a:spcPts val="0"/>
              </a:spcAft>
              <a:buClr>
                <a:schemeClr val="dk1"/>
              </a:buClr>
              <a:buSzPts val="2800"/>
              <a:buChar char="–"/>
            </a:pPr>
            <a:r>
              <a:rPr lang="en-US"/>
              <a:t>Quantitative scales: linear, logarithmic.</a:t>
            </a:r>
            <a:endParaRPr/>
          </a:p>
          <a:p>
            <a:pPr indent="-285750" lvl="1" marL="742950" rtl="0" algn="l">
              <a:lnSpc>
                <a:spcPct val="100000"/>
              </a:lnSpc>
              <a:spcBef>
                <a:spcPts val="560"/>
              </a:spcBef>
              <a:spcAft>
                <a:spcPts val="0"/>
              </a:spcAft>
              <a:buClr>
                <a:schemeClr val="dk1"/>
              </a:buClr>
              <a:buSzPts val="2800"/>
              <a:buChar char="–"/>
            </a:pPr>
            <a:r>
              <a:rPr lang="en-US"/>
              <a:t>Categorical:  nominal, ordinal.</a:t>
            </a:r>
            <a:endParaRPr/>
          </a:p>
          <a:p>
            <a:pPr indent="-285750" lvl="1" marL="742950" rtl="0" algn="l">
              <a:lnSpc>
                <a:spcPct val="100000"/>
              </a:lnSpc>
              <a:spcBef>
                <a:spcPts val="560"/>
              </a:spcBef>
              <a:spcAft>
                <a:spcPts val="0"/>
              </a:spcAft>
              <a:buClr>
                <a:schemeClr val="dk1"/>
              </a:buClr>
              <a:buSzPts val="2800"/>
              <a:buChar char="–"/>
            </a:pPr>
            <a:r>
              <a:rPr lang="en-US"/>
              <a:t>Temporal:  time, date, week, year, etc.</a:t>
            </a:r>
            <a:endParaRPr/>
          </a:p>
          <a:p>
            <a:pPr indent="-342900" lvl="0" marL="342900" rtl="0" algn="l">
              <a:lnSpc>
                <a:spcPct val="100000"/>
              </a:lnSpc>
              <a:spcBef>
                <a:spcPts val="640"/>
              </a:spcBef>
              <a:spcAft>
                <a:spcPts val="0"/>
              </a:spcAft>
              <a:buClr>
                <a:schemeClr val="dk1"/>
              </a:buClr>
              <a:buSzPts val="3200"/>
              <a:buChar char="•"/>
            </a:pPr>
            <a:r>
              <a:rPr lang="en-US"/>
              <a:t>Selecting the right scale is every bit as important as choosing the right visual cues!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Linear scale</a:t>
            </a:r>
            <a:endParaRPr/>
          </a:p>
        </p:txBody>
      </p:sp>
      <p:sp>
        <p:nvSpPr>
          <p:cNvPr id="304" name="Google Shape;304;p2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The linear scale is the one we are most familiar with.  A one-unit change in the position/value of the visual cues corresponds to a change of one unit in the variable being plotted.</a:t>
            </a:r>
            <a:endParaRPr/>
          </a:p>
          <a:p>
            <a:pPr indent="-342900" lvl="0" marL="342900" rtl="0" algn="l">
              <a:lnSpc>
                <a:spcPct val="100000"/>
              </a:lnSpc>
              <a:spcBef>
                <a:spcPts val="640"/>
              </a:spcBef>
              <a:spcAft>
                <a:spcPts val="0"/>
              </a:spcAft>
              <a:buClr>
                <a:schemeClr val="dk1"/>
              </a:buClr>
              <a:buSzPts val="3200"/>
              <a:buChar char="•"/>
            </a:pPr>
            <a:r>
              <a:rPr lang="en-US"/>
              <a:t>The beginning and end values of your scale can dramatically alter the message transmitted by the graph.</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Linear scale</a:t>
            </a:r>
            <a:endParaRPr/>
          </a:p>
        </p:txBody>
      </p:sp>
      <p:sp>
        <p:nvSpPr>
          <p:cNvPr id="310" name="Google Shape;310;p30"/>
          <p:cNvSpPr txBox="1"/>
          <p:nvPr>
            <p:ph idx="1" type="body"/>
          </p:nvPr>
        </p:nvSpPr>
        <p:spPr>
          <a:xfrm>
            <a:off x="381000" y="1417638"/>
            <a:ext cx="4114800" cy="498316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This is a classical example.  The data is the same in both graphs, but the message is very different depending on whether the scale starts at zero or not. </a:t>
            </a:r>
            <a:endParaRPr/>
          </a:p>
        </p:txBody>
      </p:sp>
      <p:pic>
        <p:nvPicPr>
          <p:cNvPr descr="huffpayrolls.pdf" id="311" name="Google Shape;311;p30"/>
          <p:cNvPicPr preferRelativeResize="0"/>
          <p:nvPr>
            <p:ph idx="2" type="body"/>
          </p:nvPr>
        </p:nvPicPr>
        <p:blipFill rotWithShape="1">
          <a:blip r:embed="rId3">
            <a:alphaModFix/>
          </a:blip>
          <a:srcRect b="-20780" l="0" r="0" t="-20780"/>
          <a:stretch/>
        </p:blipFill>
        <p:spPr>
          <a:xfrm>
            <a:off x="4648200" y="1600200"/>
            <a:ext cx="4038600" cy="4525963"/>
          </a:xfrm>
          <a:prstGeom prst="rect">
            <a:avLst/>
          </a:prstGeom>
          <a:noFill/>
          <a:ln>
            <a:noFill/>
          </a:ln>
        </p:spPr>
      </p:pic>
      <p:sp>
        <p:nvSpPr>
          <p:cNvPr id="312" name="Google Shape;312;p30"/>
          <p:cNvSpPr txBox="1"/>
          <p:nvPr/>
        </p:nvSpPr>
        <p:spPr>
          <a:xfrm>
            <a:off x="5943600" y="5943600"/>
            <a:ext cx="2729383"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Calibri"/>
                <a:ea typeface="Calibri"/>
                <a:cs typeface="Calibri"/>
                <a:sym typeface="Calibri"/>
              </a:rPr>
              <a:t>From “How to Lie with Statistics” by Huff</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Linear scale</a:t>
            </a:r>
            <a:endParaRPr/>
          </a:p>
        </p:txBody>
      </p:sp>
      <p:pic>
        <p:nvPicPr>
          <p:cNvPr id="318" name="Google Shape;318;p31"/>
          <p:cNvPicPr preferRelativeResize="0"/>
          <p:nvPr/>
        </p:nvPicPr>
        <p:blipFill rotWithShape="1">
          <a:blip r:embed="rId3">
            <a:alphaModFix/>
          </a:blip>
          <a:srcRect b="0" l="0" r="0" t="0"/>
          <a:stretch/>
        </p:blipFill>
        <p:spPr>
          <a:xfrm>
            <a:off x="487680" y="2387600"/>
            <a:ext cx="2651760" cy="2570480"/>
          </a:xfrm>
          <a:prstGeom prst="rect">
            <a:avLst/>
          </a:prstGeom>
          <a:noFill/>
          <a:ln>
            <a:noFill/>
          </a:ln>
        </p:spPr>
      </p:pic>
      <p:pic>
        <p:nvPicPr>
          <p:cNvPr id="319" name="Google Shape;319;p31"/>
          <p:cNvPicPr preferRelativeResize="0"/>
          <p:nvPr/>
        </p:nvPicPr>
        <p:blipFill rotWithShape="1">
          <a:blip r:embed="rId4">
            <a:alphaModFix/>
          </a:blip>
          <a:srcRect b="0" l="0" r="0" t="0"/>
          <a:stretch/>
        </p:blipFill>
        <p:spPr>
          <a:xfrm>
            <a:off x="3271520" y="3200400"/>
            <a:ext cx="2550160" cy="782320"/>
          </a:xfrm>
          <a:prstGeom prst="rect">
            <a:avLst/>
          </a:prstGeom>
          <a:noFill/>
          <a:ln>
            <a:noFill/>
          </a:ln>
        </p:spPr>
      </p:pic>
      <p:pic>
        <p:nvPicPr>
          <p:cNvPr id="320" name="Google Shape;320;p31"/>
          <p:cNvPicPr preferRelativeResize="0"/>
          <p:nvPr/>
        </p:nvPicPr>
        <p:blipFill rotWithShape="1">
          <a:blip r:embed="rId5">
            <a:alphaModFix/>
          </a:blip>
          <a:srcRect b="0" l="0" r="0" t="0"/>
          <a:stretch/>
        </p:blipFill>
        <p:spPr>
          <a:xfrm>
            <a:off x="5958840" y="2387600"/>
            <a:ext cx="2651760" cy="2468880"/>
          </a:xfrm>
          <a:prstGeom prst="rect">
            <a:avLst/>
          </a:prstGeom>
          <a:noFill/>
          <a:ln>
            <a:noFill/>
          </a:ln>
        </p:spPr>
      </p:pic>
      <p:sp>
        <p:nvSpPr>
          <p:cNvPr id="321" name="Google Shape;321;p31"/>
          <p:cNvSpPr txBox="1"/>
          <p:nvPr/>
        </p:nvSpPr>
        <p:spPr>
          <a:xfrm>
            <a:off x="5579001" y="5964539"/>
            <a:ext cx="3031599"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Calibri"/>
                <a:ea typeface="Calibri"/>
                <a:cs typeface="Calibri"/>
                <a:sym typeface="Calibri"/>
              </a:rPr>
              <a:t>Also from “How to Lie with Statistics” by Huff</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Linear scale</a:t>
            </a:r>
            <a:endParaRPr/>
          </a:p>
        </p:txBody>
      </p:sp>
      <p:sp>
        <p:nvSpPr>
          <p:cNvPr id="327" name="Google Shape;327;p32"/>
          <p:cNvSpPr txBox="1"/>
          <p:nvPr>
            <p:ph idx="1" type="body"/>
          </p:nvPr>
        </p:nvSpPr>
        <p:spPr>
          <a:xfrm>
            <a:off x="457200" y="1417638"/>
            <a:ext cx="8229600" cy="505936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A commonly cited rule of thumb is that, when the goal is to compare multiple positive values, linear scales should include zero.</a:t>
            </a:r>
            <a:endParaRPr/>
          </a:p>
          <a:p>
            <a:pPr indent="-285750" lvl="1" marL="742950" rtl="0" algn="l">
              <a:lnSpc>
                <a:spcPct val="100000"/>
              </a:lnSpc>
              <a:spcBef>
                <a:spcPts val="560"/>
              </a:spcBef>
              <a:spcAft>
                <a:spcPts val="0"/>
              </a:spcAft>
              <a:buClr>
                <a:schemeClr val="dk1"/>
              </a:buClr>
              <a:buSzPts val="2800"/>
              <a:buChar char="–"/>
            </a:pPr>
            <a:r>
              <a:rPr lang="en-US"/>
              <a:t>This is done so that the rate of change (proportions) are maintained.</a:t>
            </a:r>
            <a:endParaRPr/>
          </a:p>
          <a:p>
            <a:pPr indent="-342900" lvl="0" marL="342900" rtl="0" algn="l">
              <a:lnSpc>
                <a:spcPct val="100000"/>
              </a:lnSpc>
              <a:spcBef>
                <a:spcPts val="640"/>
              </a:spcBef>
              <a:spcAft>
                <a:spcPts val="0"/>
              </a:spcAft>
              <a:buClr>
                <a:schemeClr val="dk1"/>
              </a:buClr>
              <a:buSzPts val="3200"/>
              <a:buChar char="•"/>
            </a:pPr>
            <a:r>
              <a:rPr lang="en-US"/>
              <a:t>More generally, you need to pick a scale that “makes sense” for the data</a:t>
            </a:r>
            <a:endParaRPr/>
          </a:p>
          <a:p>
            <a:pPr indent="-285750" lvl="1" marL="742950" rtl="0" algn="l">
              <a:lnSpc>
                <a:spcPct val="100000"/>
              </a:lnSpc>
              <a:spcBef>
                <a:spcPts val="560"/>
              </a:spcBef>
              <a:spcAft>
                <a:spcPts val="0"/>
              </a:spcAft>
              <a:buClr>
                <a:schemeClr val="dk1"/>
              </a:buClr>
              <a:buSzPts val="2800"/>
              <a:buChar char="–"/>
            </a:pPr>
            <a:r>
              <a:rPr lang="en-US"/>
              <a:t>What are typical values for the variable you are graphing (e.g., historical values, values from other similar entities)?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Linear scales</a:t>
            </a:r>
            <a:endParaRPr/>
          </a:p>
        </p:txBody>
      </p:sp>
      <p:sp>
        <p:nvSpPr>
          <p:cNvPr id="334" name="Google Shape;334;p33"/>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When representing relative frequencies, remember that the values you present must add up to 1.</a:t>
            </a:r>
            <a:endParaRPr/>
          </a:p>
          <a:p>
            <a:pPr indent="-342900" lvl="0" marL="342900" rtl="0" algn="l">
              <a:lnSpc>
                <a:spcPct val="100000"/>
              </a:lnSpc>
              <a:spcBef>
                <a:spcPts val="560"/>
              </a:spcBef>
              <a:spcAft>
                <a:spcPts val="0"/>
              </a:spcAft>
              <a:buClr>
                <a:schemeClr val="dk1"/>
              </a:buClr>
              <a:buSzPts val="2800"/>
              <a:buChar char="•"/>
            </a:pPr>
            <a:r>
              <a:rPr lang="en-US"/>
              <a:t>This is especially critical if you use a pie chart to represent the data.</a:t>
            </a:r>
            <a:endParaRPr/>
          </a:p>
        </p:txBody>
      </p:sp>
      <p:pic>
        <p:nvPicPr>
          <p:cNvPr descr="example12problem3.jpg" id="335" name="Google Shape;335;p33"/>
          <p:cNvPicPr preferRelativeResize="0"/>
          <p:nvPr>
            <p:ph idx="2" type="body"/>
          </p:nvPr>
        </p:nvPicPr>
        <p:blipFill rotWithShape="1">
          <a:blip r:embed="rId3">
            <a:alphaModFix/>
          </a:blip>
          <a:srcRect b="-178348" l="0" r="0" t="-178347"/>
          <a:stretch/>
        </p:blipFill>
        <p:spPr>
          <a:xfrm>
            <a:off x="4648200" y="1600200"/>
            <a:ext cx="4038600" cy="4525963"/>
          </a:xfrm>
          <a:prstGeom prst="rect">
            <a:avLst/>
          </a:prstGeom>
          <a:noFill/>
          <a:ln>
            <a:noFill/>
          </a:ln>
        </p:spPr>
      </p:pic>
      <p:sp>
        <p:nvSpPr>
          <p:cNvPr id="336" name="Google Shape;336;p33"/>
          <p:cNvSpPr txBox="1"/>
          <p:nvPr/>
        </p:nvSpPr>
        <p:spPr>
          <a:xfrm>
            <a:off x="5395064" y="4648200"/>
            <a:ext cx="3291736"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sng" cap="none" strike="noStrike">
                <a:solidFill>
                  <a:schemeClr val="dk1"/>
                </a:solidFill>
                <a:latin typeface="Calibri"/>
                <a:ea typeface="Calibri"/>
                <a:cs typeface="Calibri"/>
                <a:sym typeface="Calibri"/>
                <a:hlinkClick r:id="rId4">
                  <a:extLst>
                    <a:ext uri="{A12FA001-AC4F-418D-AE19-62706E023703}">
                      <ahyp:hlinkClr val="tx"/>
                    </a:ext>
                  </a:extLst>
                </a:hlinkClick>
              </a:rPr>
              <a:t>http://www.perceptualedge.com/example12.php</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Logarithmic scale</a:t>
            </a:r>
            <a:endParaRPr/>
          </a:p>
        </p:txBody>
      </p:sp>
      <p:sp>
        <p:nvSpPr>
          <p:cNvPr id="342" name="Google Shape;342;p34"/>
          <p:cNvSpPr txBox="1"/>
          <p:nvPr>
            <p:ph idx="1" type="body"/>
          </p:nvPr>
        </p:nvSpPr>
        <p:spPr>
          <a:xfrm>
            <a:off x="457200" y="1295400"/>
            <a:ext cx="8229600" cy="5257800"/>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lnSpc>
                <a:spcPct val="100000"/>
              </a:lnSpc>
              <a:spcBef>
                <a:spcPts val="0"/>
              </a:spcBef>
              <a:spcAft>
                <a:spcPts val="0"/>
              </a:spcAft>
              <a:buClr>
                <a:schemeClr val="dk1"/>
              </a:buClr>
              <a:buSzPct val="100000"/>
              <a:buChar char="•"/>
            </a:pPr>
            <a:r>
              <a:rPr lang="en-US"/>
              <a:t>Unlike the linear scale, in the logarithmic scale the values are not equidistant.</a:t>
            </a:r>
            <a:endParaRPr/>
          </a:p>
          <a:p>
            <a:pPr indent="-285750" lvl="1" marL="742950" rtl="0" algn="l">
              <a:lnSpc>
                <a:spcPct val="100000"/>
              </a:lnSpc>
              <a:spcBef>
                <a:spcPts val="518"/>
              </a:spcBef>
              <a:spcAft>
                <a:spcPts val="0"/>
              </a:spcAft>
              <a:buClr>
                <a:schemeClr val="dk1"/>
              </a:buClr>
              <a:buSzPct val="100000"/>
              <a:buChar char="–"/>
            </a:pPr>
            <a:r>
              <a:rPr lang="en-US"/>
              <a:t>Instead, as the name suggests, it is the logarithms of the values that are equidistant!</a:t>
            </a:r>
            <a:endParaRPr/>
          </a:p>
          <a:p>
            <a:pPr indent="-285750" lvl="1" marL="742950" rtl="0" algn="l">
              <a:lnSpc>
                <a:spcPct val="100000"/>
              </a:lnSpc>
              <a:spcBef>
                <a:spcPts val="518"/>
              </a:spcBef>
              <a:spcAft>
                <a:spcPts val="0"/>
              </a:spcAft>
              <a:buClr>
                <a:schemeClr val="dk1"/>
              </a:buClr>
              <a:buSzPct val="100000"/>
              <a:buChar char="–"/>
            </a:pPr>
            <a:r>
              <a:rPr lang="en-US"/>
              <a:t>It doesn’t really matter what base you use for the logarithm, as changing the bases will only stretch the whole graph in equal ways everywhere (remember the formula for base change in the logarithm!).</a:t>
            </a:r>
            <a:endParaRPr/>
          </a:p>
          <a:p>
            <a:pPr indent="-342900" lvl="0" marL="342900" rtl="0" algn="l">
              <a:lnSpc>
                <a:spcPct val="100000"/>
              </a:lnSpc>
              <a:spcBef>
                <a:spcPts val="592"/>
              </a:spcBef>
              <a:spcAft>
                <a:spcPts val="0"/>
              </a:spcAft>
              <a:buClr>
                <a:schemeClr val="dk1"/>
              </a:buClr>
              <a:buSzPct val="100000"/>
              <a:buChar char="•"/>
            </a:pPr>
            <a:r>
              <a:rPr lang="en-US"/>
              <a:t>More difficult to understand, but some quantities are naturally measured in a logarithmic scale (noise, earthquake strengths).</a:t>
            </a:r>
            <a:endParaRPr/>
          </a:p>
          <a:p>
            <a:pPr indent="-154940" lvl="0" marL="342900" rtl="0" algn="l">
              <a:lnSpc>
                <a:spcPct val="100000"/>
              </a:lnSpc>
              <a:spcBef>
                <a:spcPts val="592"/>
              </a:spcBef>
              <a:spcAft>
                <a:spcPts val="0"/>
              </a:spcAft>
              <a:buClr>
                <a:schemeClr val="dk1"/>
              </a:buClr>
              <a:buSzPct val="100000"/>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Logarithmic scale</a:t>
            </a:r>
            <a:endParaRPr/>
          </a:p>
        </p:txBody>
      </p:sp>
      <p:sp>
        <p:nvSpPr>
          <p:cNvPr id="348" name="Google Shape;348;p3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3200"/>
              <a:buChar char="•"/>
            </a:pPr>
            <a:r>
              <a:rPr lang="en-US"/>
              <a:t>When using a logarithmic scale, moving one unit on the scale is equivalent to </a:t>
            </a:r>
            <a:r>
              <a:rPr b="1" lang="en-US"/>
              <a:t>multiplying</a:t>
            </a:r>
            <a:r>
              <a:rPr lang="en-US"/>
              <a:t> the previous quantity by a constant (rather than </a:t>
            </a:r>
            <a:r>
              <a:rPr b="1" lang="en-US"/>
              <a:t>adding</a:t>
            </a:r>
            <a:r>
              <a:rPr lang="en-US"/>
              <a:t> a constant, as in linear scales).</a:t>
            </a:r>
            <a:endParaRPr/>
          </a:p>
          <a:p>
            <a:pPr indent="-342900" lvl="0" marL="342900" rtl="0" algn="l">
              <a:lnSpc>
                <a:spcPct val="100000"/>
              </a:lnSpc>
              <a:spcBef>
                <a:spcPts val="640"/>
              </a:spcBef>
              <a:spcAft>
                <a:spcPts val="0"/>
              </a:spcAft>
              <a:buClr>
                <a:schemeClr val="dk1"/>
              </a:buClr>
              <a:buSzPts val="3200"/>
              <a:buChar char="•"/>
            </a:pPr>
            <a:r>
              <a:rPr lang="en-US"/>
              <a:t>For this reason, logarithmic scales can be very useful to represent percent changes.</a:t>
            </a:r>
            <a:endParaRPr/>
          </a:p>
          <a:p>
            <a:pPr indent="-342900" lvl="0" marL="342900" rtl="0" algn="l">
              <a:lnSpc>
                <a:spcPct val="100000"/>
              </a:lnSpc>
              <a:spcBef>
                <a:spcPts val="640"/>
              </a:spcBef>
              <a:spcAft>
                <a:spcPts val="0"/>
              </a:spcAft>
              <a:buClr>
                <a:schemeClr val="dk1"/>
              </a:buClr>
              <a:buSzPts val="3200"/>
              <a:buChar char="•"/>
            </a:pPr>
            <a:r>
              <a:rPr lang="en-US"/>
              <a:t>However, note that you cannot use logarithmic scales if you have both positive and negative numbers in your data.</a:t>
            </a:r>
            <a:endParaRPr/>
          </a:p>
          <a:p>
            <a:pPr indent="-139700" lvl="0" marL="342900" rtl="0" algn="l">
              <a:lnSpc>
                <a:spcPct val="100000"/>
              </a:lnSpc>
              <a:spcBef>
                <a:spcPts val="640"/>
              </a:spcBef>
              <a:spcAft>
                <a:spcPts val="0"/>
              </a:spcAft>
              <a:buClr>
                <a:schemeClr val="dk1"/>
              </a:buClr>
              <a:buSzPts val="3200"/>
              <a:buNone/>
            </a:pPr>
            <a:r>
              <a:t/>
            </a:r>
            <a:endParaRPr/>
          </a:p>
          <a:p>
            <a:pPr indent="-139700" lvl="0" marL="342900" rtl="0" algn="l">
              <a:lnSpc>
                <a:spcPct val="100000"/>
              </a:lnSpc>
              <a:spcBef>
                <a:spcPts val="640"/>
              </a:spcBef>
              <a:spcAft>
                <a:spcPts val="0"/>
              </a:spcAft>
              <a:buClr>
                <a:schemeClr val="dk1"/>
              </a:buClr>
              <a:buSzPts val="3200"/>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Logarithmic scale</a:t>
            </a:r>
            <a:endParaRPr/>
          </a:p>
        </p:txBody>
      </p:sp>
      <p:sp>
        <p:nvSpPr>
          <p:cNvPr id="354" name="Google Shape;354;p36"/>
          <p:cNvSpPr txBox="1"/>
          <p:nvPr>
            <p:ph idx="1" type="body"/>
          </p:nvPr>
        </p:nvSpPr>
        <p:spPr>
          <a:xfrm>
            <a:off x="457200" y="1295400"/>
            <a:ext cx="4038600" cy="5029200"/>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100000"/>
              </a:lnSpc>
              <a:spcBef>
                <a:spcPts val="0"/>
              </a:spcBef>
              <a:spcAft>
                <a:spcPts val="0"/>
              </a:spcAft>
              <a:buClr>
                <a:schemeClr val="dk1"/>
              </a:buClr>
              <a:buSzPct val="100000"/>
              <a:buChar char="•"/>
            </a:pPr>
            <a:r>
              <a:rPr lang="en-US"/>
              <a:t>The graph on the right clearly tells you that there was rapid growth in the value of the stock market until early 2000, and then it has zigzagged wildly.</a:t>
            </a:r>
            <a:endParaRPr/>
          </a:p>
          <a:p>
            <a:pPr indent="-342900" lvl="0" marL="342900" rtl="0" algn="l">
              <a:lnSpc>
                <a:spcPct val="100000"/>
              </a:lnSpc>
              <a:spcBef>
                <a:spcPts val="518"/>
              </a:spcBef>
              <a:spcAft>
                <a:spcPts val="0"/>
              </a:spcAft>
              <a:buClr>
                <a:schemeClr val="dk1"/>
              </a:buClr>
              <a:buSzPct val="100000"/>
              <a:buChar char="•"/>
            </a:pPr>
            <a:r>
              <a:rPr lang="en-US"/>
              <a:t>However, if you wanted to tell a story about how long it takes for the market to double its value, this graph is not very helpful …</a:t>
            </a:r>
            <a:endParaRPr/>
          </a:p>
        </p:txBody>
      </p:sp>
      <p:pic>
        <p:nvPicPr>
          <p:cNvPr descr="sp500linearscale.pdf" id="355" name="Google Shape;355;p36"/>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Encoding through shape</a:t>
            </a:r>
            <a:endParaRPr/>
          </a:p>
        </p:txBody>
      </p:sp>
      <p:sp>
        <p:nvSpPr>
          <p:cNvPr id="110" name="Google Shape;110;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However …</a:t>
            </a:r>
            <a:endParaRPr/>
          </a:p>
          <a:p>
            <a:pPr indent="0" lvl="1" marL="400050" rtl="0" algn="l">
              <a:lnSpc>
                <a:spcPct val="100000"/>
              </a:lnSpc>
              <a:spcBef>
                <a:spcPts val="480"/>
              </a:spcBef>
              <a:spcAft>
                <a:spcPts val="0"/>
              </a:spcAft>
              <a:buClr>
                <a:schemeClr val="dk1"/>
              </a:buClr>
              <a:buSzPts val="2400"/>
              <a:buNone/>
            </a:pPr>
            <a:r>
              <a:rPr i="1" lang="en-US" sz="2400"/>
              <a:t>“Pre-attentive symbols become less distinct as the variety of distracters increases.  It is easy to spot a single hawk in a sky full of pigeons, but if the sky contains a greater variety of birds, the hawks will be more difficult to see.  A number of studies have shown that the immediacy of any pre-attentive cue declines as the variety of alternative patterns increases, even if all the distracting patterns are individually distinct from the target.”</a:t>
            </a:r>
            <a:endParaRPr/>
          </a:p>
          <a:p>
            <a:pPr indent="0" lvl="3" marL="1257300" rtl="0" algn="l">
              <a:lnSpc>
                <a:spcPct val="100000"/>
              </a:lnSpc>
              <a:spcBef>
                <a:spcPts val="320"/>
              </a:spcBef>
              <a:spcAft>
                <a:spcPts val="0"/>
              </a:spcAft>
              <a:buClr>
                <a:schemeClr val="dk1"/>
              </a:buClr>
              <a:buSzPts val="1600"/>
              <a:buNone/>
            </a:pPr>
            <a:r>
              <a:rPr lang="en-US" sz="1600"/>
              <a:t>	Colin Ware (2000) “Information Visualization:  Perception and Design”.</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Logarithmic scale</a:t>
            </a:r>
            <a:endParaRPr/>
          </a:p>
        </p:txBody>
      </p:sp>
      <p:sp>
        <p:nvSpPr>
          <p:cNvPr id="361" name="Google Shape;361;p37"/>
          <p:cNvSpPr txBox="1"/>
          <p:nvPr>
            <p:ph idx="1" type="body"/>
          </p:nvPr>
        </p:nvSpPr>
        <p:spPr>
          <a:xfrm>
            <a:off x="457200" y="4648200"/>
            <a:ext cx="8229600" cy="1752600"/>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l">
              <a:lnSpc>
                <a:spcPct val="100000"/>
              </a:lnSpc>
              <a:spcBef>
                <a:spcPts val="0"/>
              </a:spcBef>
              <a:spcAft>
                <a:spcPts val="0"/>
              </a:spcAft>
              <a:buClr>
                <a:schemeClr val="dk1"/>
              </a:buClr>
              <a:buSzPct val="100000"/>
              <a:buChar char="•"/>
            </a:pPr>
            <a:r>
              <a:rPr lang="en-US"/>
              <a:t>Label axes in the original units!</a:t>
            </a:r>
            <a:endParaRPr/>
          </a:p>
          <a:p>
            <a:pPr indent="-342900" lvl="0" marL="342900" rtl="0" algn="l">
              <a:lnSpc>
                <a:spcPct val="100000"/>
              </a:lnSpc>
              <a:spcBef>
                <a:spcPts val="592"/>
              </a:spcBef>
              <a:spcAft>
                <a:spcPts val="0"/>
              </a:spcAft>
              <a:buClr>
                <a:schemeClr val="dk1"/>
              </a:buClr>
              <a:buSzPct val="100000"/>
              <a:buChar char="•"/>
            </a:pPr>
            <a:r>
              <a:rPr lang="en-US"/>
              <a:t>Zero cannot be included in the axis!</a:t>
            </a:r>
            <a:endParaRPr/>
          </a:p>
          <a:p>
            <a:pPr indent="-342900" lvl="0" marL="342900" rtl="0" algn="l">
              <a:lnSpc>
                <a:spcPct val="100000"/>
              </a:lnSpc>
              <a:spcBef>
                <a:spcPts val="592"/>
              </a:spcBef>
              <a:spcAft>
                <a:spcPts val="0"/>
              </a:spcAft>
              <a:buClr>
                <a:schemeClr val="dk1"/>
              </a:buClr>
              <a:buSzPct val="100000"/>
              <a:buChar char="•"/>
            </a:pPr>
            <a:r>
              <a:rPr lang="en-US"/>
              <a:t>Remember that equispaced guidelines correspond to proportional changes</a:t>
            </a:r>
            <a:endParaRPr/>
          </a:p>
          <a:p>
            <a:pPr indent="-154940" lvl="0" marL="342900" rtl="0" algn="l">
              <a:lnSpc>
                <a:spcPct val="100000"/>
              </a:lnSpc>
              <a:spcBef>
                <a:spcPts val="592"/>
              </a:spcBef>
              <a:spcAft>
                <a:spcPts val="0"/>
              </a:spcAft>
              <a:buClr>
                <a:schemeClr val="dk1"/>
              </a:buClr>
              <a:buSzPct val="100000"/>
              <a:buNone/>
            </a:pPr>
            <a:r>
              <a:t/>
            </a:r>
            <a:endParaRPr/>
          </a:p>
        </p:txBody>
      </p:sp>
      <p:pic>
        <p:nvPicPr>
          <p:cNvPr descr="sp500logscale.pdf" id="362" name="Google Shape;362;p37"/>
          <p:cNvPicPr preferRelativeResize="0"/>
          <p:nvPr/>
        </p:nvPicPr>
        <p:blipFill rotWithShape="1">
          <a:blip r:embed="rId3">
            <a:alphaModFix/>
          </a:blip>
          <a:srcRect b="0" l="0" r="0" t="0"/>
          <a:stretch/>
        </p:blipFill>
        <p:spPr>
          <a:xfrm>
            <a:off x="3139440" y="1524000"/>
            <a:ext cx="2880360" cy="2880360"/>
          </a:xfrm>
          <a:prstGeom prst="rect">
            <a:avLst/>
          </a:prstGeom>
          <a:noFill/>
          <a:ln>
            <a:noFill/>
          </a:ln>
        </p:spPr>
      </p:pic>
      <p:pic>
        <p:nvPicPr>
          <p:cNvPr descr="sp500logscale_2.pdf" id="363" name="Google Shape;363;p37"/>
          <p:cNvPicPr preferRelativeResize="0"/>
          <p:nvPr/>
        </p:nvPicPr>
        <p:blipFill rotWithShape="1">
          <a:blip r:embed="rId4">
            <a:alphaModFix/>
          </a:blip>
          <a:srcRect b="0" l="0" r="0" t="0"/>
          <a:stretch/>
        </p:blipFill>
        <p:spPr>
          <a:xfrm>
            <a:off x="243840" y="1516100"/>
            <a:ext cx="2880360" cy="2880360"/>
          </a:xfrm>
          <a:prstGeom prst="rect">
            <a:avLst/>
          </a:prstGeom>
          <a:noFill/>
          <a:ln>
            <a:noFill/>
          </a:ln>
        </p:spPr>
      </p:pic>
      <p:pic>
        <p:nvPicPr>
          <p:cNvPr descr="sp500logscale_3.pdf" id="364" name="Google Shape;364;p37"/>
          <p:cNvPicPr preferRelativeResize="0"/>
          <p:nvPr/>
        </p:nvPicPr>
        <p:blipFill rotWithShape="1">
          <a:blip r:embed="rId5">
            <a:alphaModFix/>
          </a:blip>
          <a:srcRect b="0" l="0" r="0" t="0"/>
          <a:stretch/>
        </p:blipFill>
        <p:spPr>
          <a:xfrm>
            <a:off x="6035040" y="1524000"/>
            <a:ext cx="2880360" cy="2880360"/>
          </a:xfrm>
          <a:prstGeom prst="rect">
            <a:avLst/>
          </a:prstGeom>
          <a:noFill/>
          <a:ln>
            <a:noFill/>
          </a:ln>
        </p:spPr>
      </p:pic>
      <p:sp>
        <p:nvSpPr>
          <p:cNvPr id="365" name="Google Shape;365;p37"/>
          <p:cNvSpPr txBox="1"/>
          <p:nvPr/>
        </p:nvSpPr>
        <p:spPr>
          <a:xfrm>
            <a:off x="7052089" y="838200"/>
            <a:ext cx="1863311"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Most common scale</a:t>
            </a:r>
            <a:endParaRPr b="0" i="0" sz="1400" u="none" cap="none" strike="noStrike">
              <a:solidFill>
                <a:srgbClr val="000000"/>
              </a:solidFill>
              <a:latin typeface="Arial"/>
              <a:ea typeface="Arial"/>
              <a:cs typeface="Arial"/>
              <a:sym typeface="Arial"/>
            </a:endParaRPr>
          </a:p>
        </p:txBody>
      </p:sp>
      <p:cxnSp>
        <p:nvCxnSpPr>
          <p:cNvPr id="366" name="Google Shape;366;p37"/>
          <p:cNvCxnSpPr>
            <a:stCxn id="365" idx="1"/>
          </p:cNvCxnSpPr>
          <p:nvPr/>
        </p:nvCxnSpPr>
        <p:spPr>
          <a:xfrm flipH="1">
            <a:off x="6553189" y="1007477"/>
            <a:ext cx="498900" cy="516600"/>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Logarithmic scale</a:t>
            </a:r>
            <a:endParaRPr/>
          </a:p>
        </p:txBody>
      </p:sp>
      <p:sp>
        <p:nvSpPr>
          <p:cNvPr id="372" name="Google Shape;372;p3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Logarithmic scales can also be useful when the distribution of the values is very skewed (e.g., income, population).</a:t>
            </a:r>
            <a:endParaRPr/>
          </a:p>
          <a:p>
            <a:pPr indent="-342900" lvl="0" marL="342900" rtl="0" algn="l">
              <a:lnSpc>
                <a:spcPct val="100000"/>
              </a:lnSpc>
              <a:spcBef>
                <a:spcPts val="560"/>
              </a:spcBef>
              <a:spcAft>
                <a:spcPts val="0"/>
              </a:spcAft>
              <a:buClr>
                <a:schemeClr val="dk1"/>
              </a:buClr>
              <a:buSzPts val="2800"/>
              <a:buChar char="•"/>
            </a:pPr>
            <a:r>
              <a:rPr lang="en-US"/>
              <a:t>Note the scale is “stretched” for small values and shrunk for large ones!</a:t>
            </a:r>
            <a:endParaRPr/>
          </a:p>
        </p:txBody>
      </p:sp>
      <p:pic>
        <p:nvPicPr>
          <p:cNvPr descr="uspopulation2010.pdf" id="373" name="Google Shape;373;p38"/>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Numerical scales and aspect ratios</a:t>
            </a:r>
            <a:endParaRPr/>
          </a:p>
        </p:txBody>
      </p:sp>
      <p:sp>
        <p:nvSpPr>
          <p:cNvPr id="379" name="Google Shape;379;p39"/>
          <p:cNvSpPr txBox="1"/>
          <p:nvPr>
            <p:ph idx="1" type="body"/>
          </p:nvPr>
        </p:nvSpPr>
        <p:spPr>
          <a:xfrm>
            <a:off x="457200" y="1417638"/>
            <a:ext cx="4191000" cy="513556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The </a:t>
            </a:r>
            <a:r>
              <a:rPr b="1" lang="en-US"/>
              <a:t>aspect ratio</a:t>
            </a:r>
            <a:r>
              <a:rPr lang="en-US"/>
              <a:t> of an image describes the proportional relationship between its width and its height </a:t>
            </a:r>
            <a:endParaRPr/>
          </a:p>
          <a:p>
            <a:pPr indent="-342900" lvl="0" marL="342900" rtl="0" algn="l">
              <a:lnSpc>
                <a:spcPct val="100000"/>
              </a:lnSpc>
              <a:spcBef>
                <a:spcPts val="560"/>
              </a:spcBef>
              <a:spcAft>
                <a:spcPts val="0"/>
              </a:spcAft>
              <a:buClr>
                <a:schemeClr val="dk1"/>
              </a:buClr>
              <a:buSzPts val="2800"/>
              <a:buChar char="•"/>
            </a:pPr>
            <a:r>
              <a:rPr lang="en-US"/>
              <a:t>If the slopes of the graph are important, try to choose a scale and aspect ratio for your plot that makes the slopes close to ±1 (±45°).</a:t>
            </a:r>
            <a:endParaRPr/>
          </a:p>
        </p:txBody>
      </p:sp>
      <p:pic>
        <p:nvPicPr>
          <p:cNvPr descr="aspectratios.pdf" id="380" name="Google Shape;380;p39"/>
          <p:cNvPicPr preferRelativeResize="0"/>
          <p:nvPr>
            <p:ph idx="2" type="body"/>
          </p:nvPr>
        </p:nvPicPr>
        <p:blipFill rotWithShape="1">
          <a:blip r:embed="rId3">
            <a:alphaModFix/>
          </a:blip>
          <a:srcRect b="0" l="-2174" r="-2172" t="0"/>
          <a:stretch/>
        </p:blipFill>
        <p:spPr>
          <a:xfrm>
            <a:off x="4648200" y="1600200"/>
            <a:ext cx="4038600" cy="4525963"/>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Categorical scales.</a:t>
            </a:r>
            <a:endParaRPr/>
          </a:p>
        </p:txBody>
      </p:sp>
      <p:sp>
        <p:nvSpPr>
          <p:cNvPr id="386" name="Google Shape;386;p40"/>
          <p:cNvSpPr txBox="1"/>
          <p:nvPr>
            <p:ph idx="1" type="body"/>
          </p:nvPr>
        </p:nvSpPr>
        <p:spPr>
          <a:xfrm>
            <a:off x="457200" y="1417638"/>
            <a:ext cx="8229600" cy="5135562"/>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lnSpc>
                <a:spcPct val="100000"/>
              </a:lnSpc>
              <a:spcBef>
                <a:spcPts val="0"/>
              </a:spcBef>
              <a:spcAft>
                <a:spcPts val="0"/>
              </a:spcAft>
              <a:buClr>
                <a:schemeClr val="dk1"/>
              </a:buClr>
              <a:buSzPct val="100000"/>
              <a:buChar char="•"/>
            </a:pPr>
            <a:r>
              <a:rPr lang="en-US"/>
              <a:t>A categorical scale provides visual separation for the different groups.</a:t>
            </a:r>
            <a:endParaRPr/>
          </a:p>
          <a:p>
            <a:pPr indent="-342900" lvl="0" marL="342900" rtl="0" algn="l">
              <a:lnSpc>
                <a:spcPct val="100000"/>
              </a:lnSpc>
              <a:spcBef>
                <a:spcPts val="592"/>
              </a:spcBef>
              <a:spcAft>
                <a:spcPts val="0"/>
              </a:spcAft>
              <a:buClr>
                <a:schemeClr val="dk1"/>
              </a:buClr>
              <a:buSzPct val="100000"/>
              <a:buChar char="•"/>
            </a:pPr>
            <a:r>
              <a:rPr lang="en-US"/>
              <a:t>Spacing in categorical variables is arbitrary, but should be chosen to improve the legibility of the plot and to allow readers to visually group information.</a:t>
            </a:r>
            <a:endParaRPr/>
          </a:p>
          <a:p>
            <a:pPr indent="-285750" lvl="1" marL="742950" rtl="0" algn="l">
              <a:lnSpc>
                <a:spcPct val="100000"/>
              </a:lnSpc>
              <a:spcBef>
                <a:spcPts val="518"/>
              </a:spcBef>
              <a:spcAft>
                <a:spcPts val="0"/>
              </a:spcAft>
              <a:buClr>
                <a:schemeClr val="dk1"/>
              </a:buClr>
              <a:buSzPct val="100000"/>
              <a:buChar char="–"/>
            </a:pPr>
            <a:r>
              <a:rPr lang="en-US"/>
              <a:t>Space between visual cues should be smaller than the visual cues themselves.</a:t>
            </a:r>
            <a:endParaRPr/>
          </a:p>
          <a:p>
            <a:pPr indent="-285750" lvl="1" marL="742950" rtl="0" algn="l">
              <a:lnSpc>
                <a:spcPct val="100000"/>
              </a:lnSpc>
              <a:spcBef>
                <a:spcPts val="518"/>
              </a:spcBef>
              <a:spcAft>
                <a:spcPts val="0"/>
              </a:spcAft>
              <a:buClr>
                <a:schemeClr val="dk1"/>
              </a:buClr>
              <a:buSzPct val="100000"/>
              <a:buChar char="–"/>
            </a:pPr>
            <a:r>
              <a:rPr lang="en-US"/>
              <a:t>Don’t be cheap!  “Negative” (i.e., white) space can make visualizations clearer.</a:t>
            </a:r>
            <a:endParaRPr/>
          </a:p>
          <a:p>
            <a:pPr indent="-285750" lvl="1" marL="742950" rtl="0" algn="l">
              <a:lnSpc>
                <a:spcPct val="100000"/>
              </a:lnSpc>
              <a:spcBef>
                <a:spcPts val="518"/>
              </a:spcBef>
              <a:spcAft>
                <a:spcPts val="0"/>
              </a:spcAft>
              <a:buClr>
                <a:schemeClr val="dk1"/>
              </a:buClr>
              <a:buSzPct val="100000"/>
              <a:buChar char="–"/>
            </a:pPr>
            <a:r>
              <a:rPr lang="en-US"/>
              <a:t>White space between bars in a bar plots is important to avoid confusion with a histogram.</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pic>
        <p:nvPicPr>
          <p:cNvPr descr="worldslargestbanks_percentloss3.pdf" id="391" name="Google Shape;391;p41"/>
          <p:cNvPicPr preferRelativeResize="0"/>
          <p:nvPr/>
        </p:nvPicPr>
        <p:blipFill rotWithShape="1">
          <a:blip r:embed="rId3">
            <a:alphaModFix/>
          </a:blip>
          <a:srcRect b="0" l="0" r="0" t="0"/>
          <a:stretch/>
        </p:blipFill>
        <p:spPr>
          <a:xfrm>
            <a:off x="5958840" y="2542858"/>
            <a:ext cx="2880360" cy="2880360"/>
          </a:xfrm>
          <a:prstGeom prst="rect">
            <a:avLst/>
          </a:prstGeom>
          <a:noFill/>
          <a:ln>
            <a:noFill/>
          </a:ln>
        </p:spPr>
      </p:pic>
      <p:pic>
        <p:nvPicPr>
          <p:cNvPr descr="worldslargestbanks_percentloss2.pdf" id="392" name="Google Shape;392;p41"/>
          <p:cNvPicPr preferRelativeResize="0"/>
          <p:nvPr/>
        </p:nvPicPr>
        <p:blipFill rotWithShape="1">
          <a:blip r:embed="rId4">
            <a:alphaModFix/>
          </a:blip>
          <a:srcRect b="0" l="0" r="0" t="0"/>
          <a:stretch/>
        </p:blipFill>
        <p:spPr>
          <a:xfrm>
            <a:off x="3139440" y="2542858"/>
            <a:ext cx="2880360" cy="2880360"/>
          </a:xfrm>
          <a:prstGeom prst="rect">
            <a:avLst/>
          </a:prstGeom>
          <a:noFill/>
          <a:ln>
            <a:noFill/>
          </a:ln>
        </p:spPr>
      </p:pic>
      <p:pic>
        <p:nvPicPr>
          <p:cNvPr descr="worldslargestbanks_percentloss.pdf" id="393" name="Google Shape;393;p41"/>
          <p:cNvPicPr preferRelativeResize="0"/>
          <p:nvPr/>
        </p:nvPicPr>
        <p:blipFill rotWithShape="1">
          <a:blip r:embed="rId5">
            <a:alphaModFix/>
          </a:blip>
          <a:srcRect b="0" l="0" r="0" t="0"/>
          <a:stretch/>
        </p:blipFill>
        <p:spPr>
          <a:xfrm>
            <a:off x="320040" y="2542858"/>
            <a:ext cx="2880360" cy="2880360"/>
          </a:xfrm>
          <a:prstGeom prst="rect">
            <a:avLst/>
          </a:prstGeom>
          <a:noFill/>
          <a:ln>
            <a:noFill/>
          </a:ln>
        </p:spPr>
      </p:pic>
      <p:sp>
        <p:nvSpPr>
          <p:cNvPr id="394" name="Google Shape;394;p4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Categorical scales</a:t>
            </a:r>
            <a:endParaRPr/>
          </a:p>
        </p:txBody>
      </p:sp>
      <p:sp>
        <p:nvSpPr>
          <p:cNvPr id="395" name="Google Shape;395;p41"/>
          <p:cNvSpPr txBox="1"/>
          <p:nvPr/>
        </p:nvSpPr>
        <p:spPr>
          <a:xfrm>
            <a:off x="609600" y="1752600"/>
            <a:ext cx="2407104"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About the right amount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of space between bars</a:t>
            </a:r>
            <a:endParaRPr b="0" i="0" sz="1400" u="none" cap="none" strike="noStrike">
              <a:solidFill>
                <a:srgbClr val="000000"/>
              </a:solidFill>
              <a:latin typeface="Arial"/>
              <a:ea typeface="Arial"/>
              <a:cs typeface="Arial"/>
              <a:sym typeface="Arial"/>
            </a:endParaRPr>
          </a:p>
        </p:txBody>
      </p:sp>
      <p:sp>
        <p:nvSpPr>
          <p:cNvPr id="396" name="Google Shape;396;p41"/>
          <p:cNvSpPr txBox="1"/>
          <p:nvPr/>
        </p:nvSpPr>
        <p:spPr>
          <a:xfrm>
            <a:off x="3429000" y="1752600"/>
            <a:ext cx="2585752"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Too much space between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bars</a:t>
            </a:r>
            <a:endParaRPr b="0" i="0" sz="1400" u="none" cap="none" strike="noStrike">
              <a:solidFill>
                <a:srgbClr val="000000"/>
              </a:solidFill>
              <a:latin typeface="Arial"/>
              <a:ea typeface="Arial"/>
              <a:cs typeface="Arial"/>
              <a:sym typeface="Arial"/>
            </a:endParaRPr>
          </a:p>
        </p:txBody>
      </p:sp>
      <p:sp>
        <p:nvSpPr>
          <p:cNvPr id="397" name="Google Shape;397;p41"/>
          <p:cNvSpPr txBox="1"/>
          <p:nvPr/>
        </p:nvSpPr>
        <p:spPr>
          <a:xfrm>
            <a:off x="6279696" y="1752600"/>
            <a:ext cx="23785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No space between bars</a:t>
            </a:r>
            <a:endParaRPr b="0" i="0" sz="1400" u="none" cap="none" strike="noStrike">
              <a:solidFill>
                <a:srgbClr val="000000"/>
              </a:solidFill>
              <a:latin typeface="Arial"/>
              <a:ea typeface="Arial"/>
              <a:cs typeface="Arial"/>
              <a:sym typeface="Arial"/>
            </a:endParaRPr>
          </a:p>
        </p:txBody>
      </p:sp>
      <p:sp>
        <p:nvSpPr>
          <p:cNvPr id="398" name="Google Shape;398;p41"/>
          <p:cNvSpPr txBox="1"/>
          <p:nvPr/>
        </p:nvSpPr>
        <p:spPr>
          <a:xfrm>
            <a:off x="4453679" y="6172200"/>
            <a:ext cx="3228769" cy="3693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Arguably, less visually appealing</a:t>
            </a:r>
            <a:endParaRPr b="0" i="0" sz="1400" u="none" cap="none" strike="noStrike">
              <a:solidFill>
                <a:srgbClr val="000000"/>
              </a:solidFill>
              <a:latin typeface="Arial"/>
              <a:ea typeface="Arial"/>
              <a:cs typeface="Arial"/>
              <a:sym typeface="Arial"/>
            </a:endParaRPr>
          </a:p>
        </p:txBody>
      </p:sp>
      <p:cxnSp>
        <p:nvCxnSpPr>
          <p:cNvPr id="399" name="Google Shape;399;p41"/>
          <p:cNvCxnSpPr>
            <a:stCxn id="398" idx="0"/>
          </p:cNvCxnSpPr>
          <p:nvPr/>
        </p:nvCxnSpPr>
        <p:spPr>
          <a:xfrm rot="10800000">
            <a:off x="4833564" y="5423100"/>
            <a:ext cx="1234500" cy="749100"/>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cxnSp>
        <p:nvCxnSpPr>
          <p:cNvPr id="400" name="Google Shape;400;p41"/>
          <p:cNvCxnSpPr>
            <a:stCxn id="398" idx="0"/>
          </p:cNvCxnSpPr>
          <p:nvPr/>
        </p:nvCxnSpPr>
        <p:spPr>
          <a:xfrm flipH="1" rot="10800000">
            <a:off x="6068064" y="5418600"/>
            <a:ext cx="1331100" cy="753600"/>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sp>
        <p:nvSpPr>
          <p:cNvPr id="401" name="Google Shape;401;p41"/>
          <p:cNvSpPr txBox="1"/>
          <p:nvPr/>
        </p:nvSpPr>
        <p:spPr>
          <a:xfrm>
            <a:off x="320040" y="5973802"/>
            <a:ext cx="3097686"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Space in between bars is about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20% of the width of the bar</a:t>
            </a:r>
            <a:endParaRPr b="0" i="0" sz="1400" u="none" cap="none" strike="noStrike">
              <a:solidFill>
                <a:srgbClr val="000000"/>
              </a:solidFill>
              <a:latin typeface="Arial"/>
              <a:ea typeface="Arial"/>
              <a:cs typeface="Arial"/>
              <a:sym typeface="Arial"/>
            </a:endParaRPr>
          </a:p>
        </p:txBody>
      </p:sp>
      <p:cxnSp>
        <p:nvCxnSpPr>
          <p:cNvPr id="402" name="Google Shape;402;p41"/>
          <p:cNvCxnSpPr>
            <a:stCxn id="401" idx="0"/>
          </p:cNvCxnSpPr>
          <p:nvPr/>
        </p:nvCxnSpPr>
        <p:spPr>
          <a:xfrm rot="10800000">
            <a:off x="1868883" y="5423302"/>
            <a:ext cx="0" cy="550500"/>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Categorical scales</a:t>
            </a:r>
            <a:endParaRPr/>
          </a:p>
        </p:txBody>
      </p:sp>
      <p:sp>
        <p:nvSpPr>
          <p:cNvPr id="408" name="Google Shape;408;p42"/>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Different spacing can be used to differentiate between groups of values.</a:t>
            </a:r>
            <a:endParaRPr/>
          </a:p>
        </p:txBody>
      </p:sp>
      <p:pic>
        <p:nvPicPr>
          <p:cNvPr descr="worldslargestbanks_parallelbars.pdf" id="409" name="Google Shape;409;p42"/>
          <p:cNvPicPr preferRelativeResize="0"/>
          <p:nvPr>
            <p:ph idx="1" type="body"/>
          </p:nvPr>
        </p:nvPicPr>
        <p:blipFill rotWithShape="1">
          <a:blip r:embed="rId3">
            <a:alphaModFix/>
          </a:blip>
          <a:srcRect b="-6034" l="0" r="0" t="-6033"/>
          <a:stretch/>
        </p:blipFill>
        <p:spPr>
          <a:xfrm>
            <a:off x="457200" y="1600200"/>
            <a:ext cx="4038600" cy="4525963"/>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Categorical scales</a:t>
            </a:r>
            <a:endParaRPr/>
          </a:p>
        </p:txBody>
      </p:sp>
      <p:sp>
        <p:nvSpPr>
          <p:cNvPr id="415" name="Google Shape;415;p43"/>
          <p:cNvSpPr txBox="1"/>
          <p:nvPr>
            <p:ph idx="1" type="body"/>
          </p:nvPr>
        </p:nvSpPr>
        <p:spPr>
          <a:xfrm>
            <a:off x="457200" y="1600200"/>
            <a:ext cx="8229600" cy="48006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In nominal variables, the order of the categories is also arbitrary!  Use this to improve the visualization:</a:t>
            </a:r>
            <a:endParaRPr/>
          </a:p>
          <a:p>
            <a:pPr indent="-285750" lvl="1" marL="742950" rtl="0" algn="l">
              <a:lnSpc>
                <a:spcPct val="100000"/>
              </a:lnSpc>
              <a:spcBef>
                <a:spcPts val="560"/>
              </a:spcBef>
              <a:spcAft>
                <a:spcPts val="0"/>
              </a:spcAft>
              <a:buClr>
                <a:schemeClr val="dk1"/>
              </a:buClr>
              <a:buSzPts val="2800"/>
              <a:buChar char="–"/>
            </a:pPr>
            <a:r>
              <a:rPr lang="en-US"/>
              <a:t>“Diagonalization” (ordering the categories from the most to the least frequent, or vice versa) improves legibility.</a:t>
            </a:r>
            <a:endParaRPr/>
          </a:p>
          <a:p>
            <a:pPr indent="-285750" lvl="1" marL="742950" rtl="0" algn="l">
              <a:lnSpc>
                <a:spcPct val="100000"/>
              </a:lnSpc>
              <a:spcBef>
                <a:spcPts val="560"/>
              </a:spcBef>
              <a:spcAft>
                <a:spcPts val="0"/>
              </a:spcAft>
              <a:buClr>
                <a:schemeClr val="dk1"/>
              </a:buClr>
              <a:buSzPts val="2800"/>
              <a:buChar char="–"/>
            </a:pPr>
            <a:r>
              <a:rPr lang="en-US"/>
              <a:t>If multiple variables are plotted simultaneously, then there might be multiple ways to diagonalize.  Choose the ones that makes the point of the visualization clearer!</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4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Categorical scales</a:t>
            </a:r>
            <a:endParaRPr/>
          </a:p>
        </p:txBody>
      </p:sp>
      <p:sp>
        <p:nvSpPr>
          <p:cNvPr id="421" name="Google Shape;421;p4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None/>
            </a:pPr>
            <a:r>
              <a:rPr b="0" lang="en-US"/>
              <a:t>Random order for categories</a:t>
            </a:r>
            <a:endParaRPr/>
          </a:p>
        </p:txBody>
      </p:sp>
      <p:pic>
        <p:nvPicPr>
          <p:cNvPr descr="worldslargestbanks_percentloss_unordered.pdf" id="422" name="Google Shape;422;p44"/>
          <p:cNvPicPr preferRelativeResize="0"/>
          <p:nvPr>
            <p:ph idx="2" type="body"/>
          </p:nvPr>
        </p:nvPicPr>
        <p:blipFill rotWithShape="1">
          <a:blip r:embed="rId3">
            <a:alphaModFix/>
          </a:blip>
          <a:srcRect b="0" l="-1125" r="-1125" t="0"/>
          <a:stretch/>
        </p:blipFill>
        <p:spPr>
          <a:xfrm>
            <a:off x="457200" y="2174875"/>
            <a:ext cx="4040188" cy="3951288"/>
          </a:xfrm>
          <a:prstGeom prst="rect">
            <a:avLst/>
          </a:prstGeom>
          <a:noFill/>
          <a:ln>
            <a:noFill/>
          </a:ln>
        </p:spPr>
      </p:pic>
      <p:sp>
        <p:nvSpPr>
          <p:cNvPr id="423" name="Google Shape;423;p4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None/>
            </a:pPr>
            <a:r>
              <a:rPr b="0" lang="en-US"/>
              <a:t>Diagonalized graph</a:t>
            </a:r>
            <a:endParaRPr/>
          </a:p>
        </p:txBody>
      </p:sp>
      <p:pic>
        <p:nvPicPr>
          <p:cNvPr descr="worldslargestbanks_percentloss.pdf" id="424" name="Google Shape;424;p44"/>
          <p:cNvPicPr preferRelativeResize="0"/>
          <p:nvPr>
            <p:ph idx="4" type="body"/>
          </p:nvPr>
        </p:nvPicPr>
        <p:blipFill rotWithShape="1">
          <a:blip r:embed="rId4">
            <a:alphaModFix/>
          </a:blip>
          <a:srcRect b="0" l="-1145" r="-1145" t="0"/>
          <a:stretch/>
        </p:blipFill>
        <p:spPr>
          <a:xfrm>
            <a:off x="4645025" y="2174875"/>
            <a:ext cx="4041775" cy="3951288"/>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4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Categorical scales</a:t>
            </a:r>
            <a:endParaRPr/>
          </a:p>
        </p:txBody>
      </p:sp>
      <p:sp>
        <p:nvSpPr>
          <p:cNvPr id="430" name="Google Shape;430;p4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fontScale="92500" lnSpcReduction="20000"/>
          </a:bodyPr>
          <a:lstStyle/>
          <a:p>
            <a:pPr indent="0" lvl="0" marL="0" rtl="0" algn="l">
              <a:lnSpc>
                <a:spcPct val="100000"/>
              </a:lnSpc>
              <a:spcBef>
                <a:spcPts val="0"/>
              </a:spcBef>
              <a:spcAft>
                <a:spcPts val="0"/>
              </a:spcAft>
              <a:buClr>
                <a:schemeClr val="dk1"/>
              </a:buClr>
              <a:buSzPct val="100000"/>
              <a:buNone/>
            </a:pPr>
            <a:r>
              <a:rPr b="0" lang="en-US"/>
              <a:t>Diagonalized according to % change</a:t>
            </a:r>
            <a:endParaRPr/>
          </a:p>
        </p:txBody>
      </p:sp>
      <p:sp>
        <p:nvSpPr>
          <p:cNvPr id="431" name="Google Shape;431;p4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fontScale="92500" lnSpcReduction="20000"/>
          </a:bodyPr>
          <a:lstStyle/>
          <a:p>
            <a:pPr indent="0" lvl="0" marL="0" rtl="0" algn="l">
              <a:lnSpc>
                <a:spcPct val="100000"/>
              </a:lnSpc>
              <a:spcBef>
                <a:spcPts val="0"/>
              </a:spcBef>
              <a:spcAft>
                <a:spcPts val="0"/>
              </a:spcAft>
              <a:buClr>
                <a:schemeClr val="dk1"/>
              </a:buClr>
              <a:buSzPct val="100000"/>
              <a:buNone/>
            </a:pPr>
            <a:r>
              <a:rPr b="0" lang="en-US"/>
              <a:t>Diagonalized according to January 2007 value</a:t>
            </a:r>
            <a:endParaRPr/>
          </a:p>
        </p:txBody>
      </p:sp>
      <p:pic>
        <p:nvPicPr>
          <p:cNvPr descr="worldslargestbanks_cairo_diagonalized.pdf" id="432" name="Google Shape;432;p45"/>
          <p:cNvPicPr preferRelativeResize="0"/>
          <p:nvPr>
            <p:ph idx="4" type="body"/>
          </p:nvPr>
        </p:nvPicPr>
        <p:blipFill rotWithShape="1">
          <a:blip r:embed="rId3">
            <a:alphaModFix/>
          </a:blip>
          <a:srcRect b="1119" l="0" r="0" t="1119"/>
          <a:stretch/>
        </p:blipFill>
        <p:spPr>
          <a:xfrm>
            <a:off x="4645025" y="2174875"/>
            <a:ext cx="4041775" cy="3951288"/>
          </a:xfrm>
          <a:prstGeom prst="rect">
            <a:avLst/>
          </a:prstGeom>
          <a:noFill/>
          <a:ln>
            <a:noFill/>
          </a:ln>
        </p:spPr>
      </p:pic>
      <p:pic>
        <p:nvPicPr>
          <p:cNvPr descr="worldslargestbanks.pdf" id="433" name="Google Shape;433;p45"/>
          <p:cNvPicPr preferRelativeResize="0"/>
          <p:nvPr>
            <p:ph idx="2" type="body"/>
          </p:nvPr>
        </p:nvPicPr>
        <p:blipFill rotWithShape="1">
          <a:blip r:embed="rId4">
            <a:alphaModFix/>
          </a:blip>
          <a:srcRect b="0" l="-1125" r="-1125" t="0"/>
          <a:stretch/>
        </p:blipFill>
        <p:spPr>
          <a:xfrm>
            <a:off x="457200" y="2174875"/>
            <a:ext cx="4040188" cy="3951288"/>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4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Categorical scales</a:t>
            </a:r>
            <a:endParaRPr/>
          </a:p>
        </p:txBody>
      </p:sp>
      <p:sp>
        <p:nvSpPr>
          <p:cNvPr id="439" name="Google Shape;439;p4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2800"/>
              <a:buChar char="•"/>
            </a:pPr>
            <a:r>
              <a:rPr lang="en-US"/>
              <a:t>Too many categories with some having very small counts compared to the rest can make your dot plot or bar plot hard to read.</a:t>
            </a:r>
            <a:endParaRPr/>
          </a:p>
          <a:p>
            <a:pPr indent="-342900" lvl="0" marL="342900" rtl="0" algn="l">
              <a:lnSpc>
                <a:spcPct val="100000"/>
              </a:lnSpc>
              <a:spcBef>
                <a:spcPts val="560"/>
              </a:spcBef>
              <a:spcAft>
                <a:spcPts val="0"/>
              </a:spcAft>
              <a:buClr>
                <a:schemeClr val="dk1"/>
              </a:buClr>
              <a:buSzPts val="2800"/>
              <a:buChar char="•"/>
            </a:pPr>
            <a:r>
              <a:rPr lang="en-US"/>
              <a:t>Consider combining minor categories into a group called “Others”, which you can explain separately!</a:t>
            </a:r>
            <a:endParaRPr/>
          </a:p>
        </p:txBody>
      </p:sp>
      <p:pic>
        <p:nvPicPr>
          <p:cNvPr descr="airbnblistings.png" id="440" name="Google Shape;440;p46"/>
          <p:cNvPicPr preferRelativeResize="0"/>
          <p:nvPr>
            <p:ph idx="2" type="body"/>
          </p:nvPr>
        </p:nvPicPr>
        <p:blipFill rotWithShape="1">
          <a:blip r:embed="rId3">
            <a:alphaModFix/>
          </a:blip>
          <a:srcRect b="-81373" l="0" r="0" t="-81373"/>
          <a:stretch/>
        </p:blipFill>
        <p:spPr>
          <a:xfrm>
            <a:off x="4648200" y="1600200"/>
            <a:ext cx="4038600" cy="4525963"/>
          </a:xfrm>
          <a:prstGeom prst="rect">
            <a:avLst/>
          </a:prstGeom>
          <a:noFill/>
          <a:ln>
            <a:noFill/>
          </a:ln>
        </p:spPr>
      </p:pic>
      <p:sp>
        <p:nvSpPr>
          <p:cNvPr id="441" name="Google Shape;441;p46"/>
          <p:cNvSpPr txBox="1"/>
          <p:nvPr/>
        </p:nvSpPr>
        <p:spPr>
          <a:xfrm>
            <a:off x="5334000" y="1639669"/>
            <a:ext cx="2590260"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Note that there is an axis,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but the scale is missing!</a:t>
            </a:r>
            <a:endParaRPr b="0" i="0" sz="1400" u="none" cap="none" strike="noStrike">
              <a:solidFill>
                <a:srgbClr val="000000"/>
              </a:solidFill>
              <a:latin typeface="Arial"/>
              <a:ea typeface="Arial"/>
              <a:cs typeface="Arial"/>
              <a:sym typeface="Arial"/>
            </a:endParaRPr>
          </a:p>
        </p:txBody>
      </p:sp>
      <p:cxnSp>
        <p:nvCxnSpPr>
          <p:cNvPr id="442" name="Google Shape;442;p46"/>
          <p:cNvCxnSpPr/>
          <p:nvPr/>
        </p:nvCxnSpPr>
        <p:spPr>
          <a:xfrm flipH="1">
            <a:off x="5715000" y="2286000"/>
            <a:ext cx="533400" cy="914400"/>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Encoding through shape</a:t>
            </a:r>
            <a:endParaRPr/>
          </a:p>
        </p:txBody>
      </p:sp>
      <p:pic>
        <p:nvPicPr>
          <p:cNvPr descr="windfield.gif" id="116" name="Google Shape;116;p5"/>
          <p:cNvPicPr preferRelativeResize="0"/>
          <p:nvPr>
            <p:ph idx="1" type="body"/>
          </p:nvPr>
        </p:nvPicPr>
        <p:blipFill rotWithShape="1">
          <a:blip r:embed="rId3">
            <a:alphaModFix/>
          </a:blip>
          <a:srcRect b="-3217" l="0" r="0" t="-3217"/>
          <a:stretch/>
        </p:blipFill>
        <p:spPr>
          <a:xfrm>
            <a:off x="381000" y="1600200"/>
            <a:ext cx="4038600" cy="4525963"/>
          </a:xfrm>
          <a:prstGeom prst="rect">
            <a:avLst/>
          </a:prstGeom>
          <a:noFill/>
          <a:ln>
            <a:noFill/>
          </a:ln>
        </p:spPr>
      </p:pic>
      <p:sp>
        <p:nvSpPr>
          <p:cNvPr id="117" name="Google Shape;117;p5"/>
          <p:cNvSpPr txBox="1"/>
          <p:nvPr>
            <p:ph idx="2" type="body"/>
          </p:nvPr>
        </p:nvSpPr>
        <p:spPr>
          <a:xfrm>
            <a:off x="4495800" y="1417638"/>
            <a:ext cx="4343400" cy="5135562"/>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l">
              <a:lnSpc>
                <a:spcPct val="100000"/>
              </a:lnSpc>
              <a:spcBef>
                <a:spcPts val="0"/>
              </a:spcBef>
              <a:spcAft>
                <a:spcPts val="0"/>
              </a:spcAft>
              <a:buClr>
                <a:schemeClr val="dk1"/>
              </a:buClr>
              <a:buSzPct val="100000"/>
              <a:buChar char="•"/>
            </a:pPr>
            <a:r>
              <a:rPr lang="en-US"/>
              <a:t>Symbols can also be used to encode continuous data.</a:t>
            </a:r>
            <a:endParaRPr/>
          </a:p>
          <a:p>
            <a:pPr indent="-342900" lvl="0" marL="342900" rtl="0" algn="l">
              <a:lnSpc>
                <a:spcPct val="100000"/>
              </a:lnSpc>
              <a:spcBef>
                <a:spcPts val="518"/>
              </a:spcBef>
              <a:spcAft>
                <a:spcPts val="0"/>
              </a:spcAft>
              <a:buClr>
                <a:schemeClr val="dk1"/>
              </a:buClr>
              <a:buSzPct val="100000"/>
              <a:buChar char="•"/>
            </a:pPr>
            <a:r>
              <a:rPr lang="en-US"/>
              <a:t>Symbols have multiple dimensions that can be exploited to represent multiple variables simultaneously.</a:t>
            </a:r>
            <a:endParaRPr/>
          </a:p>
          <a:p>
            <a:pPr indent="-342900" lvl="0" marL="342900" rtl="0" algn="l">
              <a:lnSpc>
                <a:spcPct val="100000"/>
              </a:lnSpc>
              <a:spcBef>
                <a:spcPts val="518"/>
              </a:spcBef>
              <a:spcAft>
                <a:spcPts val="0"/>
              </a:spcAft>
              <a:buClr>
                <a:schemeClr val="dk1"/>
              </a:buClr>
              <a:buSzPct val="100000"/>
              <a:buChar char="•"/>
            </a:pPr>
            <a:r>
              <a:rPr lang="en-US"/>
              <a:t>Wind speed graph</a:t>
            </a:r>
            <a:endParaRPr/>
          </a:p>
          <a:p>
            <a:pPr indent="-285750" lvl="1" marL="742950" rtl="0" algn="l">
              <a:lnSpc>
                <a:spcPct val="100000"/>
              </a:lnSpc>
              <a:spcBef>
                <a:spcPts val="444"/>
              </a:spcBef>
              <a:spcAft>
                <a:spcPts val="0"/>
              </a:spcAft>
              <a:buClr>
                <a:schemeClr val="dk1"/>
              </a:buClr>
              <a:buSzPct val="100000"/>
              <a:buChar char="–"/>
            </a:pPr>
            <a:r>
              <a:rPr lang="en-US"/>
              <a:t>Direction of the arrow tells you wind direction.</a:t>
            </a:r>
            <a:endParaRPr/>
          </a:p>
          <a:p>
            <a:pPr indent="-285750" lvl="1" marL="742950" rtl="0" algn="l">
              <a:lnSpc>
                <a:spcPct val="100000"/>
              </a:lnSpc>
              <a:spcBef>
                <a:spcPts val="444"/>
              </a:spcBef>
              <a:spcAft>
                <a:spcPts val="0"/>
              </a:spcAft>
              <a:buClr>
                <a:schemeClr val="dk1"/>
              </a:buClr>
              <a:buSzPct val="100000"/>
              <a:buChar char="–"/>
            </a:pPr>
            <a:r>
              <a:rPr lang="en-US"/>
              <a:t>Length tells you wind speed.</a:t>
            </a:r>
            <a:endParaRPr/>
          </a:p>
          <a:p>
            <a:pPr indent="-342900" lvl="0" marL="342900" rtl="0" algn="l">
              <a:lnSpc>
                <a:spcPct val="100000"/>
              </a:lnSpc>
              <a:spcBef>
                <a:spcPts val="518"/>
              </a:spcBef>
              <a:spcAft>
                <a:spcPts val="0"/>
              </a:spcAft>
              <a:buClr>
                <a:schemeClr val="dk1"/>
              </a:buClr>
              <a:buSzPct val="100000"/>
              <a:buChar char="•"/>
            </a:pPr>
            <a:r>
              <a:rPr lang="en-US"/>
              <a:t>Using too many dimensions to encode data can lead to graphs that are hard to read.</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4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Categorical scales</a:t>
            </a:r>
            <a:endParaRPr/>
          </a:p>
        </p:txBody>
      </p:sp>
      <p:sp>
        <p:nvSpPr>
          <p:cNvPr id="448" name="Google Shape;448;p4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However, if the data is ordinal it is important to preserve the natural order of the categories.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Temporal scale</a:t>
            </a:r>
            <a:endParaRPr/>
          </a:p>
        </p:txBody>
      </p:sp>
      <p:sp>
        <p:nvSpPr>
          <p:cNvPr id="454" name="Google Shape;454;p4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Temporal scales might be treated either as continuous (e.g., if exact time of events is available) or ordinal (if we somehow aggregate over periods such as months, quarters, etc).</a:t>
            </a:r>
            <a:endParaRPr/>
          </a:p>
          <a:p>
            <a:pPr indent="-342900" lvl="0" marL="342900" rtl="0" algn="l">
              <a:lnSpc>
                <a:spcPct val="100000"/>
              </a:lnSpc>
              <a:spcBef>
                <a:spcPts val="640"/>
              </a:spcBef>
              <a:spcAft>
                <a:spcPts val="0"/>
              </a:spcAft>
              <a:buClr>
                <a:schemeClr val="dk1"/>
              </a:buClr>
              <a:buSzPts val="3200"/>
              <a:buChar char="•"/>
            </a:pPr>
            <a:r>
              <a:rPr lang="en-US"/>
              <a:t>Sometimes temporal scale might be implied by visual cues rather than represented explicitly.</a:t>
            </a:r>
            <a:endParaRPr/>
          </a:p>
          <a:p>
            <a:pPr indent="-139700" lvl="0" marL="342900" rtl="0" algn="l">
              <a:lnSpc>
                <a:spcPct val="100000"/>
              </a:lnSpc>
              <a:spcBef>
                <a:spcPts val="640"/>
              </a:spcBef>
              <a:spcAft>
                <a:spcPts val="0"/>
              </a:spcAft>
              <a:buClr>
                <a:schemeClr val="dk1"/>
              </a:buClr>
              <a:buSzPts val="3200"/>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4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Temporal scale</a:t>
            </a:r>
            <a:endParaRPr/>
          </a:p>
        </p:txBody>
      </p:sp>
      <p:pic>
        <p:nvPicPr>
          <p:cNvPr descr="drivingshiftsintoreverse.jpg" id="460" name="Google Shape;460;p49"/>
          <p:cNvPicPr preferRelativeResize="0"/>
          <p:nvPr>
            <p:ph idx="1" type="body"/>
          </p:nvPr>
        </p:nvPicPr>
        <p:blipFill rotWithShape="1">
          <a:blip r:embed="rId3">
            <a:alphaModFix/>
          </a:blip>
          <a:srcRect b="-6325" l="0" r="0" t="-6327"/>
          <a:stretch/>
        </p:blipFill>
        <p:spPr>
          <a:xfrm>
            <a:off x="457200" y="1600200"/>
            <a:ext cx="4038600" cy="4525963"/>
          </a:xfrm>
          <a:prstGeom prst="rect">
            <a:avLst/>
          </a:prstGeom>
          <a:noFill/>
          <a:ln>
            <a:noFill/>
          </a:ln>
        </p:spPr>
      </p:pic>
      <p:sp>
        <p:nvSpPr>
          <p:cNvPr id="461" name="Google Shape;461;p4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2800"/>
              <a:buChar char="•"/>
            </a:pPr>
            <a:r>
              <a:rPr lang="en-US"/>
              <a:t>In this case, the temporal nature of the data is implied by the line used to connect the points.</a:t>
            </a:r>
            <a:endParaRPr/>
          </a:p>
          <a:p>
            <a:pPr indent="-342900" lvl="0" marL="342900" rtl="0" algn="l">
              <a:lnSpc>
                <a:spcPct val="100000"/>
              </a:lnSpc>
              <a:spcBef>
                <a:spcPts val="560"/>
              </a:spcBef>
              <a:spcAft>
                <a:spcPts val="0"/>
              </a:spcAft>
              <a:buClr>
                <a:schemeClr val="dk1"/>
              </a:buClr>
              <a:buSzPts val="2800"/>
              <a:buChar char="•"/>
            </a:pPr>
            <a:r>
              <a:rPr lang="en-US"/>
              <a:t>For the mathematically inclined:  The line is probably generated using a parameterized curve and interpolating splines!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5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467" name="Google Shape;467;p50"/>
          <p:cNvSpPr txBox="1"/>
          <p:nvPr>
            <p:ph idx="1" type="body"/>
          </p:nvPr>
        </p:nvSpPr>
        <p:spPr>
          <a:xfrm>
            <a:off x="457200" y="1295400"/>
            <a:ext cx="8229600" cy="5135562"/>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l">
              <a:lnSpc>
                <a:spcPct val="100000"/>
              </a:lnSpc>
              <a:spcBef>
                <a:spcPts val="0"/>
              </a:spcBef>
              <a:spcAft>
                <a:spcPts val="0"/>
              </a:spcAft>
              <a:buClr>
                <a:schemeClr val="dk1"/>
              </a:buClr>
              <a:buSzPct val="100000"/>
              <a:buChar char="•"/>
            </a:pPr>
            <a:r>
              <a:rPr lang="en-US"/>
              <a:t>Most visualizations require some additional information (units of measurement, source of the information, etc.) to make them understandable.</a:t>
            </a:r>
            <a:endParaRPr/>
          </a:p>
          <a:p>
            <a:pPr indent="-342900" lvl="0" marL="342900" rtl="0" algn="l">
              <a:lnSpc>
                <a:spcPct val="100000"/>
              </a:lnSpc>
              <a:spcBef>
                <a:spcPts val="592"/>
              </a:spcBef>
              <a:spcAft>
                <a:spcPts val="0"/>
              </a:spcAft>
              <a:buClr>
                <a:schemeClr val="dk1"/>
              </a:buClr>
              <a:buSzPct val="100000"/>
              <a:buChar char="•"/>
            </a:pPr>
            <a:r>
              <a:rPr lang="en-US"/>
              <a:t>Make sure contextual elements are less prominent than the visual cues associated with the data. </a:t>
            </a:r>
            <a:endParaRPr/>
          </a:p>
          <a:p>
            <a:pPr indent="-342900" lvl="0" marL="342900" rtl="0" algn="l">
              <a:lnSpc>
                <a:spcPct val="100000"/>
              </a:lnSpc>
              <a:spcBef>
                <a:spcPts val="592"/>
              </a:spcBef>
              <a:spcAft>
                <a:spcPts val="0"/>
              </a:spcAft>
              <a:buClr>
                <a:schemeClr val="dk1"/>
              </a:buClr>
              <a:buSzPct val="100000"/>
              <a:buChar char="•"/>
            </a:pPr>
            <a:r>
              <a:rPr lang="en-US"/>
              <a:t>The context is often provided through text (I will be focusing on this type of context in the following discussion), but, in some cases it can be provided by graphical (lines, enclosures) or decorative elements.</a:t>
            </a:r>
            <a:endParaRPr/>
          </a:p>
          <a:p>
            <a:pPr indent="-342900" lvl="0" marL="342900" rtl="0" algn="l">
              <a:lnSpc>
                <a:spcPct val="100000"/>
              </a:lnSpc>
              <a:spcBef>
                <a:spcPts val="592"/>
              </a:spcBef>
              <a:spcAft>
                <a:spcPts val="0"/>
              </a:spcAft>
              <a:buClr>
                <a:schemeClr val="dk1"/>
              </a:buClr>
              <a:buSzPct val="100000"/>
              <a:buChar char="•"/>
            </a:pPr>
            <a:r>
              <a:rPr lang="en-US"/>
              <a:t>This is the one place where a bit of decoration has a potential to improve your visualization!</a:t>
            </a:r>
            <a:endParaRPr/>
          </a:p>
          <a:p>
            <a:pPr indent="-154940" lvl="0" marL="342900" rtl="0" algn="l">
              <a:lnSpc>
                <a:spcPct val="100000"/>
              </a:lnSpc>
              <a:spcBef>
                <a:spcPts val="592"/>
              </a:spcBef>
              <a:spcAft>
                <a:spcPts val="0"/>
              </a:spcAft>
              <a:buClr>
                <a:schemeClr val="dk1"/>
              </a:buClr>
              <a:buSzPct val="100000"/>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5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pic>
        <p:nvPicPr>
          <p:cNvPr descr="isotype-weaving.jpg" id="473" name="Google Shape;473;p51"/>
          <p:cNvPicPr preferRelativeResize="0"/>
          <p:nvPr>
            <p:ph idx="1" type="body"/>
          </p:nvPr>
        </p:nvPicPr>
        <p:blipFill rotWithShape="1">
          <a:blip r:embed="rId3">
            <a:alphaModFix/>
          </a:blip>
          <a:srcRect b="-6291" l="0" r="0" t="-6293"/>
          <a:stretch/>
        </p:blipFill>
        <p:spPr>
          <a:xfrm>
            <a:off x="457200" y="1600200"/>
            <a:ext cx="4038600" cy="4525963"/>
          </a:xfrm>
          <a:prstGeom prst="rect">
            <a:avLst/>
          </a:prstGeom>
          <a:noFill/>
          <a:ln>
            <a:noFill/>
          </a:ln>
        </p:spPr>
      </p:pic>
      <p:sp>
        <p:nvSpPr>
          <p:cNvPr id="474" name="Google Shape;474;p51"/>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Here, context is provided mainly by the title and the legend at the bottom of the graph.</a:t>
            </a:r>
            <a:endParaRPr/>
          </a:p>
          <a:p>
            <a:pPr indent="-342900" lvl="0" marL="342900" rtl="0" algn="l">
              <a:lnSpc>
                <a:spcPct val="100000"/>
              </a:lnSpc>
              <a:spcBef>
                <a:spcPts val="560"/>
              </a:spcBef>
              <a:spcAft>
                <a:spcPts val="0"/>
              </a:spcAft>
              <a:buClr>
                <a:schemeClr val="dk1"/>
              </a:buClr>
              <a:buSzPts val="2800"/>
              <a:buChar char="•"/>
            </a:pPr>
            <a:r>
              <a:rPr lang="en-US"/>
              <a:t>However, note that context is also provided in part by the use of a small chimney to denote factory workers!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5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pic>
        <p:nvPicPr>
          <p:cNvPr descr="notation.png" id="480" name="Google Shape;480;p52"/>
          <p:cNvPicPr preferRelativeResize="0"/>
          <p:nvPr>
            <p:ph idx="1" type="body"/>
          </p:nvPr>
        </p:nvPicPr>
        <p:blipFill rotWithShape="1">
          <a:blip r:embed="rId3">
            <a:alphaModFix/>
          </a:blip>
          <a:srcRect b="-2379" l="0" r="0" t="-2379"/>
          <a:stretch/>
        </p:blipFill>
        <p:spPr>
          <a:xfrm>
            <a:off x="457200" y="1600200"/>
            <a:ext cx="8229600" cy="4525963"/>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5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486" name="Google Shape;486;p5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Title and subtitle:</a:t>
            </a:r>
            <a:endParaRPr/>
          </a:p>
          <a:p>
            <a:pPr indent="-285750" lvl="1" marL="742950" rtl="0" algn="l">
              <a:lnSpc>
                <a:spcPct val="100000"/>
              </a:lnSpc>
              <a:spcBef>
                <a:spcPts val="560"/>
              </a:spcBef>
              <a:spcAft>
                <a:spcPts val="0"/>
              </a:spcAft>
              <a:buClr>
                <a:schemeClr val="dk1"/>
              </a:buClr>
              <a:buSzPts val="2800"/>
              <a:buChar char="–"/>
            </a:pPr>
            <a:r>
              <a:rPr lang="en-US"/>
              <a:t>A title should always be included.</a:t>
            </a:r>
            <a:endParaRPr/>
          </a:p>
          <a:p>
            <a:pPr indent="-285750" lvl="1" marL="742950" rtl="0" algn="l">
              <a:lnSpc>
                <a:spcPct val="100000"/>
              </a:lnSpc>
              <a:spcBef>
                <a:spcPts val="560"/>
              </a:spcBef>
              <a:spcAft>
                <a:spcPts val="0"/>
              </a:spcAft>
              <a:buClr>
                <a:schemeClr val="dk1"/>
              </a:buClr>
              <a:buSzPts val="2800"/>
              <a:buChar char="–"/>
            </a:pPr>
            <a:r>
              <a:rPr lang="en-US"/>
              <a:t>If you include both a title and a subtitle, you can either one of them as a punch line for the main message of the visualization!</a:t>
            </a:r>
            <a:endParaRPr/>
          </a:p>
          <a:p>
            <a:pPr indent="-228600" lvl="2" marL="1143000" rtl="0" algn="l">
              <a:lnSpc>
                <a:spcPct val="100000"/>
              </a:lnSpc>
              <a:spcBef>
                <a:spcPts val="480"/>
              </a:spcBef>
              <a:spcAft>
                <a:spcPts val="0"/>
              </a:spcAft>
              <a:buClr>
                <a:schemeClr val="dk1"/>
              </a:buClr>
              <a:buSzPts val="2400"/>
              <a:buChar char="•"/>
            </a:pPr>
            <a:r>
              <a:rPr lang="en-US"/>
              <a:t>“Diamond’s were a girl’s best friend – Average price of a one-carat D-flawless”</a:t>
            </a:r>
            <a:endParaRPr/>
          </a:p>
          <a:p>
            <a:pPr indent="-107950" lvl="1" marL="742950" rtl="0" algn="l">
              <a:lnSpc>
                <a:spcPct val="100000"/>
              </a:lnSpc>
              <a:spcBef>
                <a:spcPts val="560"/>
              </a:spcBef>
              <a:spcAft>
                <a:spcPts val="0"/>
              </a:spcAft>
              <a:buClr>
                <a:schemeClr val="dk1"/>
              </a:buClr>
              <a:buSzPts val="2800"/>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5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492" name="Google Shape;492;p54"/>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2800"/>
              <a:buChar char="•"/>
            </a:pPr>
            <a:r>
              <a:rPr lang="en-US"/>
              <a:t>Axes labels:</a:t>
            </a:r>
            <a:endParaRPr/>
          </a:p>
          <a:p>
            <a:pPr indent="-285750" lvl="1" marL="742950" rtl="0" algn="l">
              <a:lnSpc>
                <a:spcPct val="100000"/>
              </a:lnSpc>
              <a:spcBef>
                <a:spcPts val="480"/>
              </a:spcBef>
              <a:spcAft>
                <a:spcPts val="0"/>
              </a:spcAft>
              <a:buClr>
                <a:schemeClr val="dk1"/>
              </a:buClr>
              <a:buSzPts val="2400"/>
              <a:buChar char="–"/>
            </a:pPr>
            <a:r>
              <a:rPr lang="en-US"/>
              <a:t>As a general rule they should be included, but be alert to situations where they can be dropped.</a:t>
            </a:r>
            <a:endParaRPr/>
          </a:p>
          <a:p>
            <a:pPr indent="-285750" lvl="1" marL="742950" rtl="0" algn="l">
              <a:lnSpc>
                <a:spcPct val="100000"/>
              </a:lnSpc>
              <a:spcBef>
                <a:spcPts val="480"/>
              </a:spcBef>
              <a:spcAft>
                <a:spcPts val="0"/>
              </a:spcAft>
              <a:buClr>
                <a:schemeClr val="dk1"/>
              </a:buClr>
              <a:buSzPts val="2400"/>
              <a:buChar char="–"/>
            </a:pPr>
            <a:r>
              <a:rPr lang="en-US"/>
              <a:t>Horizontally oriented labels improve legibility (but they might also take more space, so they are often shunned in many scientific publications).</a:t>
            </a:r>
            <a:endParaRPr/>
          </a:p>
          <a:p>
            <a:pPr indent="-133350" lvl="1" marL="742950" rtl="0" algn="l">
              <a:lnSpc>
                <a:spcPct val="100000"/>
              </a:lnSpc>
              <a:spcBef>
                <a:spcPts val="480"/>
              </a:spcBef>
              <a:spcAft>
                <a:spcPts val="0"/>
              </a:spcAft>
              <a:buClr>
                <a:schemeClr val="dk1"/>
              </a:buClr>
              <a:buSzPts val="2400"/>
              <a:buNone/>
            </a:pPr>
            <a:r>
              <a:t/>
            </a:r>
            <a:endParaRPr/>
          </a:p>
        </p:txBody>
      </p:sp>
      <p:pic>
        <p:nvPicPr>
          <p:cNvPr descr="notation.png" id="493" name="Google Shape;493;p54"/>
          <p:cNvPicPr preferRelativeResize="0"/>
          <p:nvPr>
            <p:ph idx="2" type="body"/>
          </p:nvPr>
        </p:nvPicPr>
        <p:blipFill rotWithShape="1">
          <a:blip r:embed="rId3">
            <a:alphaModFix/>
          </a:blip>
          <a:srcRect b="-56734" l="0" r="0" t="-56734"/>
          <a:stretch/>
        </p:blipFill>
        <p:spPr>
          <a:xfrm>
            <a:off x="4648200" y="1600200"/>
            <a:ext cx="4038600" cy="4525963"/>
          </a:xfrm>
          <a:prstGeom prst="rect">
            <a:avLst/>
          </a:prstGeom>
          <a:noFill/>
          <a:ln>
            <a:noFill/>
          </a:ln>
        </p:spPr>
      </p:pic>
      <p:sp>
        <p:nvSpPr>
          <p:cNvPr id="494" name="Google Shape;494;p54"/>
          <p:cNvSpPr txBox="1"/>
          <p:nvPr/>
        </p:nvSpPr>
        <p:spPr>
          <a:xfrm>
            <a:off x="5063635" y="5417403"/>
            <a:ext cx="3013565"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The x axis label “Years” could be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eliminated without compromising</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the legibility of the plot</a:t>
            </a:r>
            <a:endParaRPr b="0" i="0" sz="1400" u="none" cap="none" strike="noStrike">
              <a:solidFill>
                <a:srgbClr val="000000"/>
              </a:solidFill>
              <a:latin typeface="Arial"/>
              <a:ea typeface="Arial"/>
              <a:cs typeface="Arial"/>
              <a:sym typeface="Arial"/>
            </a:endParaRPr>
          </a:p>
        </p:txBody>
      </p:sp>
      <p:cxnSp>
        <p:nvCxnSpPr>
          <p:cNvPr id="495" name="Google Shape;495;p54"/>
          <p:cNvCxnSpPr/>
          <p:nvPr/>
        </p:nvCxnSpPr>
        <p:spPr>
          <a:xfrm rot="10800000">
            <a:off x="6553200" y="4648200"/>
            <a:ext cx="0" cy="685800"/>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sp>
        <p:nvSpPr>
          <p:cNvPr id="496" name="Google Shape;496;p54"/>
          <p:cNvSpPr txBox="1"/>
          <p:nvPr/>
        </p:nvSpPr>
        <p:spPr>
          <a:xfrm>
            <a:off x="4308074" y="2215536"/>
            <a:ext cx="2245126" cy="58477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The sideways y axis label</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is difficult to read</a:t>
            </a:r>
            <a:endParaRPr b="0" i="0" sz="1400" u="none" cap="none" strike="noStrike">
              <a:solidFill>
                <a:srgbClr val="000000"/>
              </a:solidFill>
              <a:latin typeface="Arial"/>
              <a:ea typeface="Arial"/>
              <a:cs typeface="Arial"/>
              <a:sym typeface="Arial"/>
            </a:endParaRPr>
          </a:p>
        </p:txBody>
      </p:sp>
      <p:cxnSp>
        <p:nvCxnSpPr>
          <p:cNvPr id="497" name="Google Shape;497;p54"/>
          <p:cNvCxnSpPr/>
          <p:nvPr/>
        </p:nvCxnSpPr>
        <p:spPr>
          <a:xfrm>
            <a:off x="5063635" y="2800312"/>
            <a:ext cx="270365" cy="628688"/>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5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503" name="Google Shape;503;p55"/>
          <p:cNvSpPr txBox="1"/>
          <p:nvPr>
            <p:ph idx="1" type="body"/>
          </p:nvPr>
        </p:nvSpPr>
        <p:spPr>
          <a:xfrm>
            <a:off x="457200" y="1524000"/>
            <a:ext cx="8229600" cy="5029200"/>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lnSpc>
                <a:spcPct val="100000"/>
              </a:lnSpc>
              <a:spcBef>
                <a:spcPts val="0"/>
              </a:spcBef>
              <a:spcAft>
                <a:spcPts val="0"/>
              </a:spcAft>
              <a:buClr>
                <a:schemeClr val="dk1"/>
              </a:buClr>
              <a:buSzPct val="100000"/>
              <a:buChar char="•"/>
            </a:pPr>
            <a:r>
              <a:rPr lang="en-US"/>
              <a:t>Legend:</a:t>
            </a:r>
            <a:endParaRPr/>
          </a:p>
          <a:p>
            <a:pPr indent="-285750" lvl="1" marL="742950" rtl="0" algn="l">
              <a:lnSpc>
                <a:spcPct val="100000"/>
              </a:lnSpc>
              <a:spcBef>
                <a:spcPts val="518"/>
              </a:spcBef>
              <a:spcAft>
                <a:spcPts val="0"/>
              </a:spcAft>
              <a:buClr>
                <a:schemeClr val="dk1"/>
              </a:buClr>
              <a:buSzPct val="100000"/>
              <a:buChar char="–"/>
            </a:pPr>
            <a:r>
              <a:rPr lang="en-US"/>
              <a:t>Always include an explanation for colors/line types/line width/shapes used in your plot, either through a legend or as direct labels in the graph (if objects are grouped).</a:t>
            </a:r>
            <a:endParaRPr/>
          </a:p>
          <a:p>
            <a:pPr indent="-285750" lvl="1" marL="742950" rtl="0" algn="l">
              <a:lnSpc>
                <a:spcPct val="100000"/>
              </a:lnSpc>
              <a:spcBef>
                <a:spcPts val="518"/>
              </a:spcBef>
              <a:spcAft>
                <a:spcPts val="0"/>
              </a:spcAft>
              <a:buClr>
                <a:schemeClr val="dk1"/>
              </a:buClr>
              <a:buSzPct val="100000"/>
              <a:buChar char="–"/>
            </a:pPr>
            <a:r>
              <a:rPr lang="en-US"/>
              <a:t>Can be included as part of the plotting region if they do not interfere with perception, otherwise outside.</a:t>
            </a:r>
            <a:endParaRPr/>
          </a:p>
          <a:p>
            <a:pPr indent="-285750" lvl="1" marL="742950" rtl="0" algn="l">
              <a:lnSpc>
                <a:spcPct val="100000"/>
              </a:lnSpc>
              <a:spcBef>
                <a:spcPts val="518"/>
              </a:spcBef>
              <a:spcAft>
                <a:spcPts val="0"/>
              </a:spcAft>
              <a:buClr>
                <a:schemeClr val="dk1"/>
              </a:buClr>
              <a:buSzPct val="100000"/>
              <a:buChar char="–"/>
            </a:pPr>
            <a:r>
              <a:rPr lang="en-US"/>
              <a:t>Avoid surrounding the legend with a frame (it is just visual clutter and draws attention to a context item rather than the data).</a:t>
            </a:r>
            <a:endParaRPr/>
          </a:p>
          <a:p>
            <a:pPr indent="-285750" lvl="1" marL="742950" rtl="0" algn="l">
              <a:lnSpc>
                <a:spcPct val="100000"/>
              </a:lnSpc>
              <a:spcBef>
                <a:spcPts val="518"/>
              </a:spcBef>
              <a:spcAft>
                <a:spcPts val="0"/>
              </a:spcAft>
              <a:buClr>
                <a:schemeClr val="dk1"/>
              </a:buClr>
              <a:buSzPct val="100000"/>
              <a:buChar char="–"/>
            </a:pPr>
            <a:r>
              <a:rPr lang="en-US"/>
              <a:t>In some cases a horizontally rather than vertically arranged legend is preferable.</a:t>
            </a:r>
            <a:endParaRPr/>
          </a:p>
          <a:p>
            <a:pPr indent="-121284" lvl="1" marL="742950" rtl="0" algn="l">
              <a:lnSpc>
                <a:spcPct val="100000"/>
              </a:lnSpc>
              <a:spcBef>
                <a:spcPts val="518"/>
              </a:spcBef>
              <a:spcAft>
                <a:spcPts val="0"/>
              </a:spcAft>
              <a:buClr>
                <a:schemeClr val="dk1"/>
              </a:buClr>
              <a:buSzPct val="100000"/>
              <a:buNone/>
            </a:pPr>
            <a:r>
              <a:t/>
            </a:r>
            <a:endParaRPr/>
          </a:p>
          <a:p>
            <a:pPr indent="-121284" lvl="1" marL="742950" rtl="0" algn="l">
              <a:lnSpc>
                <a:spcPct val="100000"/>
              </a:lnSpc>
              <a:spcBef>
                <a:spcPts val="518"/>
              </a:spcBef>
              <a:spcAft>
                <a:spcPts val="0"/>
              </a:spcAft>
              <a:buClr>
                <a:schemeClr val="dk1"/>
              </a:buClr>
              <a:buSzPct val="100000"/>
              <a:buNone/>
            </a:pPr>
            <a:r>
              <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509" name="Google Shape;509;p5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None/>
            </a:pPr>
            <a:r>
              <a:rPr b="0" lang="en-US"/>
              <a:t>Ok</a:t>
            </a:r>
            <a:endParaRPr/>
          </a:p>
        </p:txBody>
      </p:sp>
      <p:pic>
        <p:nvPicPr>
          <p:cNvPr descr="legend1.png" id="510" name="Google Shape;510;p56"/>
          <p:cNvPicPr preferRelativeResize="0"/>
          <p:nvPr>
            <p:ph idx="2" type="body"/>
          </p:nvPr>
        </p:nvPicPr>
        <p:blipFill rotWithShape="1">
          <a:blip r:embed="rId3">
            <a:alphaModFix/>
          </a:blip>
          <a:srcRect b="-33408" l="0" r="0" t="-33408"/>
          <a:stretch/>
        </p:blipFill>
        <p:spPr>
          <a:xfrm>
            <a:off x="457200" y="1905000"/>
            <a:ext cx="4040188" cy="3951288"/>
          </a:xfrm>
          <a:prstGeom prst="rect">
            <a:avLst/>
          </a:prstGeom>
          <a:noFill/>
          <a:ln>
            <a:noFill/>
          </a:ln>
        </p:spPr>
      </p:pic>
      <p:sp>
        <p:nvSpPr>
          <p:cNvPr id="511" name="Google Shape;511;p5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None/>
            </a:pPr>
            <a:r>
              <a:rPr b="0" lang="en-US"/>
              <a:t>Better</a:t>
            </a:r>
            <a:endParaRPr/>
          </a:p>
        </p:txBody>
      </p:sp>
      <p:pic>
        <p:nvPicPr>
          <p:cNvPr descr="legend2.png" id="512" name="Google Shape;512;p56"/>
          <p:cNvPicPr preferRelativeResize="0"/>
          <p:nvPr>
            <p:ph idx="4" type="body"/>
          </p:nvPr>
        </p:nvPicPr>
        <p:blipFill rotWithShape="1">
          <a:blip r:embed="rId4">
            <a:alphaModFix/>
          </a:blip>
          <a:srcRect b="-32815" l="0" r="0" t="-32814"/>
          <a:stretch/>
        </p:blipFill>
        <p:spPr>
          <a:xfrm>
            <a:off x="4645025" y="1905000"/>
            <a:ext cx="4041775" cy="3951288"/>
          </a:xfrm>
          <a:prstGeom prst="rect">
            <a:avLst/>
          </a:prstGeom>
          <a:noFill/>
          <a:ln>
            <a:noFill/>
          </a:ln>
        </p:spPr>
      </p:pic>
      <p:sp>
        <p:nvSpPr>
          <p:cNvPr id="513" name="Google Shape;513;p56"/>
          <p:cNvSpPr txBox="1"/>
          <p:nvPr/>
        </p:nvSpPr>
        <p:spPr>
          <a:xfrm>
            <a:off x="1077192" y="5754469"/>
            <a:ext cx="6837216"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Here, the legend can be replaced by labels placed directly on the graph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(which are a better solution in this case)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Visualizing many variables simultaneously:  Chernoff’s faces</a:t>
            </a:r>
            <a:endParaRPr/>
          </a:p>
        </p:txBody>
      </p:sp>
      <p:sp>
        <p:nvSpPr>
          <p:cNvPr id="123" name="Google Shape;123;p6"/>
          <p:cNvSpPr txBox="1"/>
          <p:nvPr>
            <p:ph idx="1" type="body"/>
          </p:nvPr>
        </p:nvSpPr>
        <p:spPr>
          <a:xfrm>
            <a:off x="457200" y="1371600"/>
            <a:ext cx="8229600" cy="5059362"/>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100000"/>
              </a:lnSpc>
              <a:spcBef>
                <a:spcPts val="0"/>
              </a:spcBef>
              <a:spcAft>
                <a:spcPts val="0"/>
              </a:spcAft>
              <a:buClr>
                <a:schemeClr val="dk1"/>
              </a:buClr>
              <a:buSzPct val="100000"/>
              <a:buChar char="•"/>
            </a:pPr>
            <a:r>
              <a:rPr lang="en-US"/>
              <a:t>Used to represent many variables simultaneously (up to 18).</a:t>
            </a:r>
            <a:endParaRPr/>
          </a:p>
          <a:p>
            <a:pPr indent="-342900" lvl="0" marL="342900" rtl="0" algn="l">
              <a:lnSpc>
                <a:spcPct val="100000"/>
              </a:lnSpc>
              <a:spcBef>
                <a:spcPts val="592"/>
              </a:spcBef>
              <a:spcAft>
                <a:spcPts val="0"/>
              </a:spcAft>
              <a:buClr>
                <a:schemeClr val="dk1"/>
              </a:buClr>
              <a:buSzPct val="100000"/>
              <a:buChar char="•"/>
            </a:pPr>
            <a:r>
              <a:rPr lang="en-US"/>
              <a:t>Each feature (height and width of face, size of eyes and ears, etc.) encodes a different variable.</a:t>
            </a:r>
            <a:endParaRPr/>
          </a:p>
          <a:p>
            <a:pPr indent="-342900" lvl="0" marL="342900" rtl="0" algn="l">
              <a:lnSpc>
                <a:spcPct val="100000"/>
              </a:lnSpc>
              <a:spcBef>
                <a:spcPts val="592"/>
              </a:spcBef>
              <a:spcAft>
                <a:spcPts val="0"/>
              </a:spcAft>
              <a:buClr>
                <a:schemeClr val="dk1"/>
              </a:buClr>
              <a:buSzPct val="100000"/>
              <a:buChar char="•"/>
            </a:pPr>
            <a:r>
              <a:rPr lang="en-US"/>
              <a:t>Based on the idea that humans can pre-attentively differentiate faces.</a:t>
            </a:r>
            <a:endParaRPr/>
          </a:p>
          <a:p>
            <a:pPr indent="-342900" lvl="0" marL="342900" rtl="0" algn="l">
              <a:lnSpc>
                <a:spcPct val="100000"/>
              </a:lnSpc>
              <a:spcBef>
                <a:spcPts val="592"/>
              </a:spcBef>
              <a:spcAft>
                <a:spcPts val="0"/>
              </a:spcAft>
              <a:buClr>
                <a:schemeClr val="dk1"/>
              </a:buClr>
              <a:buSzPct val="100000"/>
              <a:buChar char="•"/>
            </a:pPr>
            <a:r>
              <a:rPr lang="en-US"/>
              <a:t>This could be decorative, but it is also functional!</a:t>
            </a:r>
            <a:endParaRPr/>
          </a:p>
          <a:p>
            <a:pPr indent="-342900" lvl="0" marL="342900" rtl="0" algn="l">
              <a:lnSpc>
                <a:spcPct val="100000"/>
              </a:lnSpc>
              <a:spcBef>
                <a:spcPts val="592"/>
              </a:spcBef>
              <a:spcAft>
                <a:spcPts val="0"/>
              </a:spcAft>
              <a:buClr>
                <a:schemeClr val="dk1"/>
              </a:buClr>
              <a:buSzPct val="100000"/>
              <a:buChar char="•"/>
            </a:pPr>
            <a:r>
              <a:rPr lang="en-US"/>
              <a:t>Note that we are not equally good at perceiving differences in all features:  order of the variables might matter!</a:t>
            </a:r>
            <a:endParaRPr/>
          </a:p>
          <a:p>
            <a:pPr indent="-154940" lvl="0" marL="342900" rtl="0" algn="l">
              <a:lnSpc>
                <a:spcPct val="100000"/>
              </a:lnSpc>
              <a:spcBef>
                <a:spcPts val="592"/>
              </a:spcBef>
              <a:spcAft>
                <a:spcPts val="0"/>
              </a:spcAft>
              <a:buClr>
                <a:schemeClr val="dk1"/>
              </a:buClr>
              <a:buSzPct val="100000"/>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5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519" name="Google Shape;519;p5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Grid lines can fulfill three different roles:</a:t>
            </a:r>
            <a:endParaRPr/>
          </a:p>
          <a:p>
            <a:pPr indent="-285750" lvl="1" marL="742950" rtl="0" algn="l">
              <a:lnSpc>
                <a:spcPct val="100000"/>
              </a:lnSpc>
              <a:spcBef>
                <a:spcPts val="560"/>
              </a:spcBef>
              <a:spcAft>
                <a:spcPts val="0"/>
              </a:spcAft>
              <a:buClr>
                <a:schemeClr val="dk1"/>
              </a:buClr>
              <a:buSzPts val="2800"/>
              <a:buChar char="–"/>
            </a:pPr>
            <a:r>
              <a:rPr lang="en-US"/>
              <a:t>Enhance the look-up of values.</a:t>
            </a:r>
            <a:endParaRPr/>
          </a:p>
          <a:p>
            <a:pPr indent="-285750" lvl="1" marL="742950" rtl="0" algn="l">
              <a:lnSpc>
                <a:spcPct val="100000"/>
              </a:lnSpc>
              <a:spcBef>
                <a:spcPts val="560"/>
              </a:spcBef>
              <a:spcAft>
                <a:spcPts val="0"/>
              </a:spcAft>
              <a:buClr>
                <a:schemeClr val="dk1"/>
              </a:buClr>
              <a:buSzPts val="2800"/>
              <a:buChar char="–"/>
            </a:pPr>
            <a:r>
              <a:rPr lang="en-US"/>
              <a:t>Enhance the comparison of values (particularly in large graphs!)</a:t>
            </a:r>
            <a:endParaRPr/>
          </a:p>
          <a:p>
            <a:pPr indent="-285750" lvl="1" marL="742950" rtl="0" algn="l">
              <a:lnSpc>
                <a:spcPct val="100000"/>
              </a:lnSpc>
              <a:spcBef>
                <a:spcPts val="560"/>
              </a:spcBef>
              <a:spcAft>
                <a:spcPts val="0"/>
              </a:spcAft>
              <a:buClr>
                <a:schemeClr val="dk1"/>
              </a:buClr>
              <a:buSzPts val="2800"/>
              <a:buChar char="–"/>
            </a:pPr>
            <a:r>
              <a:rPr lang="en-US"/>
              <a:t>Enhance perception and comparison of localized patterns.</a:t>
            </a:r>
            <a:endParaRPr/>
          </a:p>
          <a:p>
            <a:pPr indent="-342900" lvl="0" marL="342900" rtl="0" algn="l">
              <a:lnSpc>
                <a:spcPct val="100000"/>
              </a:lnSpc>
              <a:spcBef>
                <a:spcPts val="640"/>
              </a:spcBef>
              <a:spcAft>
                <a:spcPts val="0"/>
              </a:spcAft>
              <a:buClr>
                <a:schemeClr val="dk1"/>
              </a:buClr>
              <a:buSzPts val="3200"/>
              <a:buChar char="•"/>
            </a:pPr>
            <a:r>
              <a:rPr lang="en-US"/>
              <a:t>Make sure they are not more prominent than the main lines in the graph!</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5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525" name="Google Shape;525;p58"/>
          <p:cNvSpPr txBox="1"/>
          <p:nvPr>
            <p:ph idx="1" type="body"/>
          </p:nvPr>
        </p:nvSpPr>
        <p:spPr>
          <a:xfrm>
            <a:off x="457200" y="1295400"/>
            <a:ext cx="8229600" cy="5060950"/>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3200"/>
              <a:buChar char="•"/>
            </a:pPr>
            <a:r>
              <a:rPr lang="en-US"/>
              <a:t>Highlights:</a:t>
            </a:r>
            <a:endParaRPr/>
          </a:p>
          <a:p>
            <a:pPr indent="-285750" lvl="1" marL="742950" rtl="0" algn="l">
              <a:lnSpc>
                <a:spcPct val="100000"/>
              </a:lnSpc>
              <a:spcBef>
                <a:spcPts val="560"/>
              </a:spcBef>
              <a:spcAft>
                <a:spcPts val="0"/>
              </a:spcAft>
              <a:buClr>
                <a:schemeClr val="dk1"/>
              </a:buClr>
              <a:buSzPts val="2800"/>
              <a:buChar char="–"/>
            </a:pPr>
            <a:r>
              <a:rPr lang="en-US"/>
              <a:t>Highlighting certain data points can help make a point.</a:t>
            </a:r>
            <a:endParaRPr/>
          </a:p>
          <a:p>
            <a:pPr indent="-285750" lvl="1" marL="742950" rtl="0" algn="l">
              <a:lnSpc>
                <a:spcPct val="100000"/>
              </a:lnSpc>
              <a:spcBef>
                <a:spcPts val="560"/>
              </a:spcBef>
              <a:spcAft>
                <a:spcPts val="0"/>
              </a:spcAft>
              <a:buClr>
                <a:schemeClr val="dk1"/>
              </a:buClr>
              <a:buSzPts val="2800"/>
              <a:buChar char="–"/>
            </a:pPr>
            <a:r>
              <a:rPr lang="en-US"/>
              <a:t>A number different ways to highlight (recall our discussion of pre-attentive attributes).</a:t>
            </a:r>
            <a:endParaRPr/>
          </a:p>
          <a:p>
            <a:pPr indent="-285750" lvl="1" marL="742950" rtl="0" algn="l">
              <a:lnSpc>
                <a:spcPct val="100000"/>
              </a:lnSpc>
              <a:spcBef>
                <a:spcPts val="560"/>
              </a:spcBef>
              <a:spcAft>
                <a:spcPts val="0"/>
              </a:spcAft>
              <a:buClr>
                <a:schemeClr val="dk1"/>
              </a:buClr>
              <a:buSzPts val="2800"/>
              <a:buChar char="–"/>
            </a:pPr>
            <a:r>
              <a:rPr lang="en-US"/>
              <a:t>Elements at the top, the left or the center of the visualization tend to be visually more “important”.  These positions can be used to highlight certain elements.  For example, if we want to highlight the state with the highest unemployment, we should order the data from high to low and place that state at the top.</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5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531" name="Google Shape;531;p59"/>
          <p:cNvSpPr txBox="1"/>
          <p:nvPr>
            <p:ph idx="2" type="body"/>
          </p:nvPr>
        </p:nvSpPr>
        <p:spPr>
          <a:xfrm>
            <a:off x="4495800" y="1417638"/>
            <a:ext cx="4343400" cy="4983162"/>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l">
              <a:lnSpc>
                <a:spcPct val="100000"/>
              </a:lnSpc>
              <a:spcBef>
                <a:spcPts val="0"/>
              </a:spcBef>
              <a:spcAft>
                <a:spcPts val="0"/>
              </a:spcAft>
              <a:buClr>
                <a:schemeClr val="dk1"/>
              </a:buClr>
              <a:buSzPct val="100000"/>
              <a:buChar char="•"/>
            </a:pPr>
            <a:r>
              <a:rPr lang="en-US"/>
              <a:t>J.P. Morgan ostensibly prepared their original visualization to show that they weathered the financial crisis better than the competition!</a:t>
            </a:r>
            <a:endParaRPr/>
          </a:p>
          <a:p>
            <a:pPr indent="-342900" lvl="0" marL="342900" rtl="0" algn="l">
              <a:lnSpc>
                <a:spcPct val="100000"/>
              </a:lnSpc>
              <a:spcBef>
                <a:spcPts val="518"/>
              </a:spcBef>
              <a:spcAft>
                <a:spcPts val="0"/>
              </a:spcAft>
              <a:buClr>
                <a:schemeClr val="dk1"/>
              </a:buClr>
              <a:buSzPct val="100000"/>
              <a:buChar char="•"/>
            </a:pPr>
            <a:r>
              <a:rPr lang="en-US"/>
              <a:t>This is highlighted by:</a:t>
            </a:r>
            <a:endParaRPr/>
          </a:p>
          <a:p>
            <a:pPr indent="-285750" lvl="1" marL="742950" rtl="0" algn="l">
              <a:lnSpc>
                <a:spcPct val="100000"/>
              </a:lnSpc>
              <a:spcBef>
                <a:spcPts val="444"/>
              </a:spcBef>
              <a:spcAft>
                <a:spcPts val="0"/>
              </a:spcAft>
              <a:buClr>
                <a:schemeClr val="dk1"/>
              </a:buClr>
              <a:buSzPct val="100000"/>
              <a:buChar char="–"/>
            </a:pPr>
            <a:r>
              <a:rPr lang="en-US"/>
              <a:t>Enclosure of J.P. Morgan’s bars.</a:t>
            </a:r>
            <a:endParaRPr/>
          </a:p>
          <a:p>
            <a:pPr indent="-285750" lvl="1" marL="742950" rtl="0" algn="l">
              <a:lnSpc>
                <a:spcPct val="100000"/>
              </a:lnSpc>
              <a:spcBef>
                <a:spcPts val="444"/>
              </a:spcBef>
              <a:spcAft>
                <a:spcPts val="0"/>
              </a:spcAft>
              <a:buClr>
                <a:schemeClr val="dk1"/>
              </a:buClr>
              <a:buSzPct val="100000"/>
              <a:buChar char="–"/>
            </a:pPr>
            <a:r>
              <a:rPr lang="en-US"/>
              <a:t>Ordering from low to high percent loses.</a:t>
            </a:r>
            <a:endParaRPr/>
          </a:p>
          <a:p>
            <a:pPr indent="-285750" lvl="1" marL="742950" rtl="0" algn="l">
              <a:lnSpc>
                <a:spcPct val="100000"/>
              </a:lnSpc>
              <a:spcBef>
                <a:spcPts val="444"/>
              </a:spcBef>
              <a:spcAft>
                <a:spcPts val="0"/>
              </a:spcAft>
              <a:buClr>
                <a:schemeClr val="dk1"/>
              </a:buClr>
              <a:buSzPct val="100000"/>
              <a:buChar char="–"/>
            </a:pPr>
            <a:r>
              <a:rPr lang="en-US"/>
              <a:t>Bold fonts for J.P. Morgan.</a:t>
            </a:r>
            <a:endParaRPr/>
          </a:p>
          <a:p>
            <a:pPr indent="-285750" lvl="1" marL="742950" rtl="0" algn="l">
              <a:lnSpc>
                <a:spcPct val="100000"/>
              </a:lnSpc>
              <a:spcBef>
                <a:spcPts val="444"/>
              </a:spcBef>
              <a:spcAft>
                <a:spcPts val="0"/>
              </a:spcAft>
              <a:buClr>
                <a:schemeClr val="dk1"/>
              </a:buClr>
              <a:buSzPct val="100000"/>
              <a:buChar char="–"/>
            </a:pPr>
            <a:r>
              <a:rPr lang="en-US"/>
              <a:t>Arrow and explanation.</a:t>
            </a:r>
            <a:endParaRPr/>
          </a:p>
          <a:p>
            <a:pPr indent="-285750" lvl="1" marL="742950" rtl="0" algn="l">
              <a:lnSpc>
                <a:spcPct val="100000"/>
              </a:lnSpc>
              <a:spcBef>
                <a:spcPts val="444"/>
              </a:spcBef>
              <a:spcAft>
                <a:spcPts val="0"/>
              </a:spcAft>
              <a:buClr>
                <a:schemeClr val="dk1"/>
              </a:buClr>
              <a:buSzPct val="100000"/>
              <a:buChar char="–"/>
            </a:pPr>
            <a:r>
              <a:rPr lang="en-US"/>
              <a:t>You could have used a different color too (overkill?).</a:t>
            </a:r>
            <a:endParaRPr/>
          </a:p>
          <a:p>
            <a:pPr indent="-144780" lvl="1" marL="742950" rtl="0" algn="l">
              <a:lnSpc>
                <a:spcPct val="100000"/>
              </a:lnSpc>
              <a:spcBef>
                <a:spcPts val="444"/>
              </a:spcBef>
              <a:spcAft>
                <a:spcPts val="0"/>
              </a:spcAft>
              <a:buClr>
                <a:schemeClr val="dk1"/>
              </a:buClr>
              <a:buSzPct val="100000"/>
              <a:buNone/>
            </a:pPr>
            <a:r>
              <a:t/>
            </a:r>
            <a:endParaRPr/>
          </a:p>
        </p:txBody>
      </p:sp>
      <p:pic>
        <p:nvPicPr>
          <p:cNvPr descr="worldslargestbanks_few.jpg" id="532" name="Google Shape;532;p59"/>
          <p:cNvPicPr preferRelativeResize="0"/>
          <p:nvPr>
            <p:ph idx="1" type="body"/>
          </p:nvPr>
        </p:nvPicPr>
        <p:blipFill rotWithShape="1">
          <a:blip r:embed="rId3">
            <a:alphaModFix/>
          </a:blip>
          <a:srcRect b="-28203" l="0" r="0" t="-28203"/>
          <a:stretch/>
        </p:blipFill>
        <p:spPr>
          <a:xfrm>
            <a:off x="381000" y="1600200"/>
            <a:ext cx="4038600" cy="4525963"/>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6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538" name="Google Shape;538;p6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Trend and reference lines:</a:t>
            </a:r>
            <a:endParaRPr/>
          </a:p>
          <a:p>
            <a:pPr indent="-285750" lvl="1" marL="742950" rtl="0" algn="l">
              <a:lnSpc>
                <a:spcPct val="100000"/>
              </a:lnSpc>
              <a:spcBef>
                <a:spcPts val="560"/>
              </a:spcBef>
              <a:spcAft>
                <a:spcPts val="0"/>
              </a:spcAft>
              <a:buClr>
                <a:schemeClr val="dk1"/>
              </a:buClr>
              <a:buSzPts val="2800"/>
              <a:buChar char="–"/>
            </a:pPr>
            <a:r>
              <a:rPr lang="en-US"/>
              <a:t>A trend line reveals  the general direction that a group of points seem to be heading.  It could be considered a highlight element!</a:t>
            </a:r>
            <a:endParaRPr/>
          </a:p>
          <a:p>
            <a:pPr indent="-285750" lvl="1" marL="742950" rtl="0" algn="l">
              <a:lnSpc>
                <a:spcPct val="100000"/>
              </a:lnSpc>
              <a:spcBef>
                <a:spcPts val="560"/>
              </a:spcBef>
              <a:spcAft>
                <a:spcPts val="0"/>
              </a:spcAft>
              <a:buClr>
                <a:schemeClr val="dk1"/>
              </a:buClr>
              <a:buSzPts val="2800"/>
              <a:buChar char="–"/>
            </a:pPr>
            <a:r>
              <a:rPr lang="en-US"/>
              <a:t>Reference lines provide information about what “normal” values are (either based on data, like means medians or quantiles, or based on external information such as a target number), or mark a point of interest among qualitative variables.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6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pic>
        <p:nvPicPr>
          <p:cNvPr descr="unemploymentinSpain.png" id="544" name="Google Shape;544;p61"/>
          <p:cNvPicPr preferRelativeResize="0"/>
          <p:nvPr>
            <p:ph idx="1" type="body"/>
          </p:nvPr>
        </p:nvPicPr>
        <p:blipFill rotWithShape="1">
          <a:blip r:embed="rId3">
            <a:alphaModFix/>
          </a:blip>
          <a:srcRect b="-5869" l="0" r="0" t="-5870"/>
          <a:stretch/>
        </p:blipFill>
        <p:spPr>
          <a:xfrm>
            <a:off x="457200" y="1600200"/>
            <a:ext cx="8229600" cy="4525963"/>
          </a:xfrm>
          <a:prstGeom prst="rect">
            <a:avLst/>
          </a:prstGeom>
          <a:noFill/>
          <a:ln>
            <a:noFill/>
          </a:ln>
        </p:spPr>
      </p:pic>
      <p:sp>
        <p:nvSpPr>
          <p:cNvPr id="545" name="Google Shape;545;p61"/>
          <p:cNvSpPr txBox="1"/>
          <p:nvPr/>
        </p:nvSpPr>
        <p:spPr>
          <a:xfrm>
            <a:off x="1828800" y="6019800"/>
            <a:ext cx="1383612"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Reference line</a:t>
            </a:r>
            <a:endParaRPr b="0" i="0" sz="1400" u="none" cap="none" strike="noStrike">
              <a:solidFill>
                <a:srgbClr val="000000"/>
              </a:solidFill>
              <a:latin typeface="Arial"/>
              <a:ea typeface="Arial"/>
              <a:cs typeface="Arial"/>
              <a:sym typeface="Arial"/>
            </a:endParaRPr>
          </a:p>
        </p:txBody>
      </p:sp>
      <p:cxnSp>
        <p:nvCxnSpPr>
          <p:cNvPr id="546" name="Google Shape;546;p61"/>
          <p:cNvCxnSpPr/>
          <p:nvPr/>
        </p:nvCxnSpPr>
        <p:spPr>
          <a:xfrm flipH="1" rot="10800000">
            <a:off x="2895600" y="4191000"/>
            <a:ext cx="304800" cy="1828800"/>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sp>
        <p:nvSpPr>
          <p:cNvPr id="547" name="Google Shape;547;p61"/>
          <p:cNvSpPr txBox="1"/>
          <p:nvPr/>
        </p:nvSpPr>
        <p:spPr>
          <a:xfrm>
            <a:off x="4648200" y="1219200"/>
            <a:ext cx="26478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State with the highest change in unemployment on top</a:t>
            </a:r>
            <a:endParaRPr b="0" i="0" sz="1400" u="none" cap="none" strike="noStrike">
              <a:solidFill>
                <a:srgbClr val="000000"/>
              </a:solidFill>
              <a:latin typeface="Arial"/>
              <a:ea typeface="Arial"/>
              <a:cs typeface="Arial"/>
              <a:sym typeface="Arial"/>
            </a:endParaRPr>
          </a:p>
        </p:txBody>
      </p:sp>
      <p:cxnSp>
        <p:nvCxnSpPr>
          <p:cNvPr id="548" name="Google Shape;548;p61"/>
          <p:cNvCxnSpPr>
            <a:stCxn id="544" idx="0"/>
          </p:cNvCxnSpPr>
          <p:nvPr/>
        </p:nvCxnSpPr>
        <p:spPr>
          <a:xfrm flipH="1">
            <a:off x="3810000" y="1600200"/>
            <a:ext cx="762000" cy="203700"/>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254"/>
              </a:srgbClr>
            </a:outerShdw>
          </a:effectLst>
        </p:spPr>
      </p:cxn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6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Context</a:t>
            </a:r>
            <a:endParaRPr/>
          </a:p>
        </p:txBody>
      </p:sp>
      <p:sp>
        <p:nvSpPr>
          <p:cNvPr id="554" name="Google Shape;554;p6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Other support components:</a:t>
            </a:r>
            <a:endParaRPr/>
          </a:p>
          <a:p>
            <a:pPr indent="-285750" lvl="1" marL="742950" rtl="0" algn="l">
              <a:lnSpc>
                <a:spcPct val="100000"/>
              </a:lnSpc>
              <a:spcBef>
                <a:spcPts val="560"/>
              </a:spcBef>
              <a:spcAft>
                <a:spcPts val="0"/>
              </a:spcAft>
              <a:buClr>
                <a:schemeClr val="dk1"/>
              </a:buClr>
              <a:buSzPts val="2800"/>
              <a:buChar char="–"/>
            </a:pPr>
            <a:r>
              <a:rPr lang="en-US"/>
              <a:t>Include raw numbers if possible.</a:t>
            </a:r>
            <a:endParaRPr/>
          </a:p>
          <a:p>
            <a:pPr indent="-285750" lvl="1" marL="742950" rtl="0" algn="l">
              <a:lnSpc>
                <a:spcPct val="100000"/>
              </a:lnSpc>
              <a:spcBef>
                <a:spcPts val="560"/>
              </a:spcBef>
              <a:spcAft>
                <a:spcPts val="0"/>
              </a:spcAft>
              <a:buClr>
                <a:schemeClr val="dk1"/>
              </a:buClr>
              <a:buSzPts val="2800"/>
              <a:buChar char="–"/>
            </a:pPr>
            <a:r>
              <a:rPr lang="en-US"/>
              <a:t>Mention the source of your data.</a:t>
            </a:r>
            <a:endParaRPr/>
          </a:p>
          <a:p>
            <a:pPr indent="-285750" lvl="1" marL="742950" rtl="0" algn="l">
              <a:lnSpc>
                <a:spcPct val="100000"/>
              </a:lnSpc>
              <a:spcBef>
                <a:spcPts val="560"/>
              </a:spcBef>
              <a:spcAft>
                <a:spcPts val="0"/>
              </a:spcAft>
              <a:buClr>
                <a:schemeClr val="dk1"/>
              </a:buClr>
              <a:buSzPts val="2800"/>
              <a:buChar char="–"/>
            </a:pPr>
            <a:r>
              <a:rPr lang="en-US"/>
              <a:t>Pick font sizes that are proportionate to the medium employed for display!</a:t>
            </a:r>
            <a:endParaRPr/>
          </a:p>
          <a:p>
            <a:pPr indent="-285750" lvl="1" marL="742950" rtl="0" algn="l">
              <a:lnSpc>
                <a:spcPct val="100000"/>
              </a:lnSpc>
              <a:spcBef>
                <a:spcPts val="560"/>
              </a:spcBef>
              <a:spcAft>
                <a:spcPts val="0"/>
              </a:spcAft>
              <a:buClr>
                <a:schemeClr val="dk1"/>
              </a:buClr>
              <a:buSzPts val="2800"/>
              <a:buChar char="–"/>
            </a:pPr>
            <a:r>
              <a:rPr lang="en-US"/>
              <a:t>Explicative captions are important, particularly if your graph is complex.</a:t>
            </a:r>
            <a:endParaRPr/>
          </a:p>
          <a:p>
            <a:pPr indent="-285750" lvl="1" marL="742950" rtl="0" algn="l">
              <a:lnSpc>
                <a:spcPct val="100000"/>
              </a:lnSpc>
              <a:spcBef>
                <a:spcPts val="560"/>
              </a:spcBef>
              <a:spcAft>
                <a:spcPts val="0"/>
              </a:spcAft>
              <a:buClr>
                <a:schemeClr val="dk1"/>
              </a:buClr>
              <a:buSzPts val="2800"/>
              <a:buChar char="–"/>
            </a:pPr>
            <a:r>
              <a:rPr lang="en-US"/>
              <a:t>Border for the figures might be useful, but they are not required.</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6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Putting it all together</a:t>
            </a:r>
            <a:endParaRPr/>
          </a:p>
        </p:txBody>
      </p:sp>
      <p:sp>
        <p:nvSpPr>
          <p:cNvPr id="560" name="Google Shape;560;p6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Creating the visualization means combining the four types of elements discussed above:</a:t>
            </a:r>
            <a:endParaRPr/>
          </a:p>
          <a:p>
            <a:pPr indent="-285750" lvl="1" marL="742950" rtl="0" algn="l">
              <a:lnSpc>
                <a:spcPct val="100000"/>
              </a:lnSpc>
              <a:spcBef>
                <a:spcPts val="560"/>
              </a:spcBef>
              <a:spcAft>
                <a:spcPts val="0"/>
              </a:spcAft>
              <a:buClr>
                <a:schemeClr val="dk1"/>
              </a:buClr>
              <a:buSzPts val="2800"/>
              <a:buChar char="–"/>
            </a:pPr>
            <a:r>
              <a:rPr lang="en-US"/>
              <a:t>Some combinations are very common (e.g., position on a Euclidean space with linear axes), others not so much (polar coordinate system that uses a logarithmic scale).</a:t>
            </a:r>
            <a:endParaRPr/>
          </a:p>
          <a:p>
            <a:pPr indent="-285750" lvl="1" marL="742950" rtl="0" algn="l">
              <a:lnSpc>
                <a:spcPct val="100000"/>
              </a:lnSpc>
              <a:spcBef>
                <a:spcPts val="560"/>
              </a:spcBef>
              <a:spcAft>
                <a:spcPts val="0"/>
              </a:spcAft>
              <a:buClr>
                <a:schemeClr val="dk1"/>
              </a:buClr>
              <a:buSzPts val="2800"/>
              <a:buChar char="–"/>
            </a:pPr>
            <a:r>
              <a:rPr lang="en-US"/>
              <a:t>When “mixing” your ingredients, remember the visualization wheel, particularly the originality/familiarity axis!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6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Putting it all together</a:t>
            </a:r>
            <a:endParaRPr/>
          </a:p>
        </p:txBody>
      </p:sp>
      <p:sp>
        <p:nvSpPr>
          <p:cNvPr id="566" name="Google Shape;566;p64"/>
          <p:cNvSpPr txBox="1"/>
          <p:nvPr>
            <p:ph idx="1" type="body"/>
          </p:nvPr>
        </p:nvSpPr>
        <p:spPr>
          <a:xfrm>
            <a:off x="457200" y="1417638"/>
            <a:ext cx="8229600" cy="5135562"/>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lnSpc>
                <a:spcPct val="100000"/>
              </a:lnSpc>
              <a:spcBef>
                <a:spcPts val="0"/>
              </a:spcBef>
              <a:spcAft>
                <a:spcPts val="0"/>
              </a:spcAft>
              <a:buClr>
                <a:schemeClr val="dk1"/>
              </a:buClr>
              <a:buSzPct val="100000"/>
              <a:buChar char="•"/>
            </a:pPr>
            <a:r>
              <a:rPr lang="en-US"/>
              <a:t>When creating your visualization:</a:t>
            </a:r>
            <a:endParaRPr/>
          </a:p>
          <a:p>
            <a:pPr indent="-285750" lvl="1" marL="742950" rtl="0" algn="l">
              <a:lnSpc>
                <a:spcPct val="100000"/>
              </a:lnSpc>
              <a:spcBef>
                <a:spcPts val="518"/>
              </a:spcBef>
              <a:spcAft>
                <a:spcPts val="0"/>
              </a:spcAft>
              <a:buClr>
                <a:schemeClr val="dk1"/>
              </a:buClr>
              <a:buSzPct val="100000"/>
              <a:buChar char="–"/>
            </a:pPr>
            <a:r>
              <a:rPr lang="en-US"/>
              <a:t>Group the data:  visually (or explicitly!) segment the data into meaningful subsets.</a:t>
            </a:r>
            <a:endParaRPr/>
          </a:p>
          <a:p>
            <a:pPr indent="-285750" lvl="1" marL="742950" rtl="0" algn="l">
              <a:lnSpc>
                <a:spcPct val="100000"/>
              </a:lnSpc>
              <a:spcBef>
                <a:spcPts val="518"/>
              </a:spcBef>
              <a:spcAft>
                <a:spcPts val="0"/>
              </a:spcAft>
              <a:buClr>
                <a:schemeClr val="dk1"/>
              </a:buClr>
              <a:buSzPct val="100000"/>
              <a:buChar char="–"/>
            </a:pPr>
            <a:r>
              <a:rPr lang="en-US"/>
              <a:t>Prioritize the data:  rank the data by importance.  Hierarchical organization of the graph:</a:t>
            </a:r>
            <a:endParaRPr/>
          </a:p>
          <a:p>
            <a:pPr indent="-228600" lvl="2" marL="1143000" rtl="0" algn="l">
              <a:lnSpc>
                <a:spcPct val="100000"/>
              </a:lnSpc>
              <a:spcBef>
                <a:spcPts val="444"/>
              </a:spcBef>
              <a:spcAft>
                <a:spcPts val="0"/>
              </a:spcAft>
              <a:buClr>
                <a:schemeClr val="dk1"/>
              </a:buClr>
              <a:buSzPct val="100000"/>
              <a:buChar char="•"/>
            </a:pPr>
            <a:r>
              <a:rPr lang="en-US"/>
              <a:t>Top, left and center of graph are focal points.  Place most important information there.</a:t>
            </a:r>
            <a:endParaRPr/>
          </a:p>
          <a:p>
            <a:pPr indent="-228600" lvl="2" marL="1143000" rtl="0" algn="l">
              <a:lnSpc>
                <a:spcPct val="100000"/>
              </a:lnSpc>
              <a:spcBef>
                <a:spcPts val="444"/>
              </a:spcBef>
              <a:spcAft>
                <a:spcPts val="0"/>
              </a:spcAft>
              <a:buClr>
                <a:schemeClr val="dk1"/>
              </a:buClr>
              <a:buSzPct val="100000"/>
              <a:buChar char="•"/>
            </a:pPr>
            <a:r>
              <a:rPr lang="en-US"/>
              <a:t>Saturated colors draw attention.</a:t>
            </a:r>
            <a:endParaRPr/>
          </a:p>
          <a:p>
            <a:pPr indent="-228600" lvl="2" marL="1143000" rtl="0" algn="l">
              <a:lnSpc>
                <a:spcPct val="100000"/>
              </a:lnSpc>
              <a:spcBef>
                <a:spcPts val="444"/>
              </a:spcBef>
              <a:spcAft>
                <a:spcPts val="0"/>
              </a:spcAft>
              <a:buClr>
                <a:schemeClr val="dk1"/>
              </a:buClr>
              <a:buSzPct val="100000"/>
              <a:buChar char="•"/>
            </a:pPr>
            <a:r>
              <a:rPr lang="en-US"/>
              <a:t>Enclosures and other visual clues draw attention.</a:t>
            </a:r>
            <a:endParaRPr/>
          </a:p>
          <a:p>
            <a:pPr indent="-285750" lvl="1" marL="742950" rtl="0" algn="l">
              <a:lnSpc>
                <a:spcPct val="100000"/>
              </a:lnSpc>
              <a:spcBef>
                <a:spcPts val="518"/>
              </a:spcBef>
              <a:spcAft>
                <a:spcPts val="0"/>
              </a:spcAft>
              <a:buClr>
                <a:schemeClr val="dk1"/>
              </a:buClr>
              <a:buSzPct val="100000"/>
              <a:buChar char="–"/>
            </a:pPr>
            <a:r>
              <a:rPr lang="en-US"/>
              <a:t>Sequence the data:  give direction for the order in which the data should be read.</a:t>
            </a:r>
            <a:endParaRPr/>
          </a:p>
          <a:p>
            <a:pPr indent="-342900" lvl="0" marL="342900" rtl="0" algn="l">
              <a:lnSpc>
                <a:spcPct val="100000"/>
              </a:lnSpc>
              <a:spcBef>
                <a:spcPts val="592"/>
              </a:spcBef>
              <a:spcAft>
                <a:spcPts val="0"/>
              </a:spcAft>
              <a:buClr>
                <a:schemeClr val="dk1"/>
              </a:buClr>
              <a:buSzPct val="100000"/>
              <a:buChar char="•"/>
            </a:pPr>
            <a:r>
              <a:rPr lang="en-US"/>
              <a:t>Pages 120-125 of Few’s “Show me the numbers”.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6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Additional recommendations for putting it all together!</a:t>
            </a:r>
            <a:endParaRPr/>
          </a:p>
        </p:txBody>
      </p:sp>
      <p:sp>
        <p:nvSpPr>
          <p:cNvPr id="572" name="Google Shape;572;p6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Negative space can help with visual separation and groping.</a:t>
            </a:r>
            <a:endParaRPr/>
          </a:p>
          <a:p>
            <a:pPr indent="-342900" lvl="0" marL="342900" rtl="0" algn="l">
              <a:lnSpc>
                <a:spcPct val="100000"/>
              </a:lnSpc>
              <a:spcBef>
                <a:spcPts val="640"/>
              </a:spcBef>
              <a:spcAft>
                <a:spcPts val="0"/>
              </a:spcAft>
              <a:buClr>
                <a:schemeClr val="dk1"/>
              </a:buClr>
              <a:buSzPts val="3200"/>
              <a:buChar char="•"/>
            </a:pPr>
            <a:r>
              <a:rPr lang="en-US"/>
              <a:t>Vertical and horizontal alignment of figures and/or text is important for clear visual flow and to </a:t>
            </a:r>
            <a:r>
              <a:rPr b="1" lang="en-US"/>
              <a:t>facilitate comparisons</a:t>
            </a:r>
            <a:r>
              <a:rPr lang="en-US"/>
              <a:t> (particularly across multiple graphs).</a:t>
            </a:r>
            <a:endParaRPr/>
          </a:p>
          <a:p>
            <a:pPr indent="-342900" lvl="0" marL="342900" rtl="0" algn="l">
              <a:lnSpc>
                <a:spcPct val="100000"/>
              </a:lnSpc>
              <a:spcBef>
                <a:spcPts val="640"/>
              </a:spcBef>
              <a:spcAft>
                <a:spcPts val="0"/>
              </a:spcAft>
              <a:buClr>
                <a:schemeClr val="dk1"/>
              </a:buClr>
              <a:buSzPts val="3200"/>
              <a:buChar char="•"/>
            </a:pPr>
            <a:r>
              <a:rPr lang="en-US"/>
              <a:t>Use the same scale for similar variables on different graphs to </a:t>
            </a:r>
            <a:r>
              <a:rPr b="1" lang="en-US"/>
              <a:t>facilitate comparisons</a:t>
            </a:r>
            <a:r>
              <a:rPr lang="en-US"/>
              <a: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Chernoff’s faces</a:t>
            </a:r>
            <a:endParaRPr/>
          </a:p>
        </p:txBody>
      </p:sp>
      <p:pic>
        <p:nvPicPr>
          <p:cNvPr descr="chernoff_baseballmanagers.png" id="129" name="Google Shape;129;p7"/>
          <p:cNvPicPr preferRelativeResize="0"/>
          <p:nvPr>
            <p:ph idx="1" type="body"/>
          </p:nvPr>
        </p:nvPicPr>
        <p:blipFill rotWithShape="1">
          <a:blip r:embed="rId3">
            <a:alphaModFix/>
          </a:blip>
          <a:srcRect b="-2058" l="0" r="0" t="-2060"/>
          <a:stretch/>
        </p:blipFill>
        <p:spPr>
          <a:xfrm>
            <a:off x="457200" y="1600200"/>
            <a:ext cx="8229600" cy="4525963"/>
          </a:xfrm>
          <a:prstGeom prst="rect">
            <a:avLst/>
          </a:prstGeom>
          <a:noFill/>
          <a:ln>
            <a:noFill/>
          </a:ln>
        </p:spPr>
      </p:pic>
      <p:sp>
        <p:nvSpPr>
          <p:cNvPr id="130" name="Google Shape;130;p7"/>
          <p:cNvSpPr txBox="1"/>
          <p:nvPr/>
        </p:nvSpPr>
        <p:spPr>
          <a:xfrm>
            <a:off x="533400" y="6122579"/>
            <a:ext cx="8040319"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en-US" sz="1100" u="sng" cap="none" strike="noStrike">
                <a:solidFill>
                  <a:schemeClr val="dk1"/>
                </a:solidFill>
                <a:latin typeface="Calibri"/>
                <a:ea typeface="Calibri"/>
                <a:cs typeface="Calibri"/>
                <a:sym typeface="Calibri"/>
                <a:hlinkClick r:id="rId4">
                  <a:extLst>
                    <a:ext uri="{A12FA001-AC4F-418D-AE19-62706E023703}">
                      <ahyp:hlinkClr val="tx"/>
                    </a:ext>
                  </a:extLst>
                </a:hlinkClick>
              </a:rPr>
              <a:t>http://www.nytimes.com/2008/04/01/science/01prof.html?ex=1364702400&amp;en=c8f70d006f87dbd9&amp;ei=5088&amp;partner=rssnyt&amp;emc=rss</a:t>
            </a:r>
            <a:endParaRPr b="0" i="0" sz="1100" u="none" cap="none" strike="noStrike">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Star plots</a:t>
            </a:r>
            <a:endParaRPr/>
          </a:p>
        </p:txBody>
      </p:sp>
      <p:pic>
        <p:nvPicPr>
          <p:cNvPr descr="carsstar.png" id="136" name="Google Shape;136;p8"/>
          <p:cNvPicPr preferRelativeResize="0"/>
          <p:nvPr>
            <p:ph idx="1" type="body"/>
          </p:nvPr>
        </p:nvPicPr>
        <p:blipFill rotWithShape="1">
          <a:blip r:embed="rId3">
            <a:alphaModFix/>
          </a:blip>
          <a:srcRect b="-24712" l="0" r="0" t="-24712"/>
          <a:stretch/>
        </p:blipFill>
        <p:spPr>
          <a:xfrm>
            <a:off x="457200" y="1600200"/>
            <a:ext cx="4038600" cy="4525963"/>
          </a:xfrm>
          <a:prstGeom prst="rect">
            <a:avLst/>
          </a:prstGeom>
          <a:noFill/>
          <a:ln>
            <a:noFill/>
          </a:ln>
        </p:spPr>
      </p:pic>
      <p:sp>
        <p:nvSpPr>
          <p:cNvPr id="137" name="Google Shape;137;p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An alternative to Chernoff’s faces.</a:t>
            </a:r>
            <a:endParaRPr/>
          </a:p>
          <a:p>
            <a:pPr indent="-342900" lvl="0" marL="342900" rtl="0" algn="l">
              <a:lnSpc>
                <a:spcPct val="100000"/>
              </a:lnSpc>
              <a:spcBef>
                <a:spcPts val="560"/>
              </a:spcBef>
              <a:spcAft>
                <a:spcPts val="0"/>
              </a:spcAft>
              <a:buClr>
                <a:schemeClr val="dk1"/>
              </a:buClr>
              <a:buSzPts val="2800"/>
              <a:buChar char="•"/>
            </a:pPr>
            <a:r>
              <a:rPr lang="en-US"/>
              <a:t>They are not as decorative, but they have the advantage of treating all variables equally.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Star plots</a:t>
            </a:r>
            <a:endParaRPr/>
          </a:p>
        </p:txBody>
      </p:sp>
      <p:pic>
        <p:nvPicPr>
          <p:cNvPr descr="nba_allstars.jpg" id="143" name="Google Shape;143;p9"/>
          <p:cNvPicPr preferRelativeResize="0"/>
          <p:nvPr>
            <p:ph idx="1" type="body"/>
          </p:nvPr>
        </p:nvPicPr>
        <p:blipFill rotWithShape="1">
          <a:blip r:embed="rId3">
            <a:alphaModFix/>
          </a:blip>
          <a:srcRect b="0" l="-74201" r="-74200" t="0"/>
          <a:stretch/>
        </p:blipFill>
        <p:spPr>
          <a:xfrm>
            <a:off x="457200" y="1600200"/>
            <a:ext cx="8229600" cy="4525963"/>
          </a:xfrm>
          <a:prstGeom prst="rect">
            <a:avLst/>
          </a:prstGeom>
          <a:noFill/>
          <a:ln>
            <a:noFill/>
          </a:ln>
        </p:spPr>
      </p:pic>
      <p:sp>
        <p:nvSpPr>
          <p:cNvPr id="144" name="Google Shape;144;p9"/>
          <p:cNvSpPr txBox="1"/>
          <p:nvPr/>
        </p:nvSpPr>
        <p:spPr>
          <a:xfrm>
            <a:off x="457200" y="6211669"/>
            <a:ext cx="6776214"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sng" cap="none" strike="noStrike">
                <a:solidFill>
                  <a:schemeClr val="dk1"/>
                </a:solidFill>
                <a:latin typeface="Calibri"/>
                <a:ea typeface="Calibri"/>
                <a:cs typeface="Calibri"/>
                <a:sym typeface="Calibri"/>
                <a:hlinkClick r:id="rId4">
                  <a:extLst>
                    <a:ext uri="{A12FA001-AC4F-418D-AE19-62706E023703}">
                      <ahyp:hlinkClr val="tx"/>
                    </a:ext>
                  </a:extLst>
                </a:hlinkClick>
              </a:rPr>
              <a:t>http://e.fastcompany.net/multisite_files/fastcompany/imagecache/slideshow_large/slideshow/2013/12/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n-US" sz="1200" u="sng" cap="none" strike="noStrike">
                <a:solidFill>
                  <a:schemeClr val="dk1"/>
                </a:solidFill>
                <a:latin typeface="Calibri"/>
                <a:ea typeface="Calibri"/>
                <a:cs typeface="Calibri"/>
                <a:sym typeface="Calibri"/>
                <a:hlinkClick r:id="rId5">
                  <a:extLst>
                    <a:ext uri="{A12FA001-AC4F-418D-AE19-62706E023703}">
                      <ahyp:hlinkClr val="tx"/>
                    </a:ext>
                  </a:extLst>
                </a:hlinkClick>
              </a:rPr>
              <a:t>3023118-slide-1671897-inline-inline-zoom-all-stars-east.jpg</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2010-03-09T22:18:39Z</dcterms:created>
  <dc:creator>Abel Rodriguez</dc:creator>
</cp:coreProperties>
</file>